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Calibri" pitchFamily="34" charset="0"/>
      <p:regular r:id="rId13"/>
      <p:bold r:id="rId14"/>
    </p:embeddedFont>
    <p:embeddedFont>
      <p:font typeface="Inter"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3" d="100"/>
          <a:sy n="63" d="100"/>
        </p:scale>
        <p:origin x="-264" y="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2CD43DD7-9DD1-4FAA-A39F-F7D6A08CB422}" type="datetimeFigureOut">
              <a:rPr lang="en-US" smtClean="0"/>
              <a:t>3/4/2025</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6F9700D0-9A91-46E4-BE62-FFC50F7073DC}" type="slidenum">
              <a:rPr lang="en-US" smtClean="0"/>
              <a:t>‹#›</a:t>
            </a:fld>
            <a:endParaRPr lang="en-US"/>
          </a:p>
        </p:txBody>
      </p:sp>
    </p:spTree>
    <p:extLst>
      <p:ext uri="{BB962C8B-B14F-4D97-AF65-F5344CB8AC3E}">
        <p14:creationId xmlns:p14="http://schemas.microsoft.com/office/powerpoint/2010/main" val="48931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C0524">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157889"/>
            <a:ext cx="7450931" cy="744260"/>
          </a:xfrm>
          <a:prstGeom prst="rect">
            <a:avLst/>
          </a:prstGeom>
          <a:noFill/>
          <a:ln/>
        </p:spPr>
        <p:txBody>
          <a:bodyPr wrap="non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Ethics in Scientific Research</a:t>
            </a:r>
            <a:endParaRPr lang="en-US" sz="4650" dirty="0"/>
          </a:p>
        </p:txBody>
      </p:sp>
      <p:sp>
        <p:nvSpPr>
          <p:cNvPr id="4" name="Text 1"/>
          <p:cNvSpPr/>
          <p:nvPr/>
        </p:nvSpPr>
        <p:spPr>
          <a:xfrm>
            <a:off x="793790" y="3242310"/>
            <a:ext cx="7556421" cy="217741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Ethics in scientific research is essential for ensuring credibility, integrity, and societal trust. Ethical research practices protect human and animal subjects, ensure data integrity, and uphold academic honesty. International guidelines such as the UNESCO Declaration on Bioethics, the Helsinki Declaration, and Good Clinical Practice (GCP) standards provide a framework for ethical research conduct.</a:t>
            </a:r>
            <a:endParaRPr lang="en-US" sz="1750" dirty="0"/>
          </a:p>
        </p:txBody>
      </p:sp>
      <p:sp>
        <p:nvSpPr>
          <p:cNvPr id="5" name="Shape 2"/>
          <p:cNvSpPr/>
          <p:nvPr/>
        </p:nvSpPr>
        <p:spPr>
          <a:xfrm>
            <a:off x="793790" y="5691783"/>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801410" y="5699403"/>
            <a:ext cx="347663" cy="347663"/>
          </a:xfrm>
          <a:prstGeom prst="rect">
            <a:avLst/>
          </a:prstGeom>
        </p:spPr>
      </p:pic>
      <p:sp>
        <p:nvSpPr>
          <p:cNvPr id="7" name="Text 3"/>
          <p:cNvSpPr/>
          <p:nvPr/>
        </p:nvSpPr>
        <p:spPr>
          <a:xfrm>
            <a:off x="1270040" y="5674876"/>
            <a:ext cx="4438650"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E0D6DE"/>
                </a:solidFill>
                <a:latin typeface="Inter Bold" pitchFamily="34" charset="0"/>
                <a:ea typeface="Inter Bold" pitchFamily="34" charset="-122"/>
                <a:cs typeface="Inter Bold" pitchFamily="34" charset="-120"/>
              </a:rPr>
              <a:t>by Assist.Prof.Dr.Qutaiba Alhajjaj</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5328" y="659844"/>
            <a:ext cx="12047577" cy="670679"/>
          </a:xfrm>
          <a:prstGeom prst="rect">
            <a:avLst/>
          </a:prstGeom>
          <a:noFill/>
          <a:ln/>
        </p:spPr>
        <p:txBody>
          <a:bodyPr wrap="none" lIns="0" tIns="0" rIns="0" bIns="0" rtlCol="0" anchor="t"/>
          <a:lstStyle/>
          <a:p>
            <a:pPr marL="0" indent="0">
              <a:lnSpc>
                <a:spcPts val="5250"/>
              </a:lnSpc>
              <a:buNone/>
            </a:pPr>
            <a:r>
              <a:rPr lang="en-US" sz="4200" b="1" kern="0" spc="-84" dirty="0">
                <a:solidFill>
                  <a:srgbClr val="FF8AAF"/>
                </a:solidFill>
                <a:latin typeface="Petrona Bold" pitchFamily="34" charset="0"/>
                <a:ea typeface="Petrona Bold" pitchFamily="34" charset="-122"/>
                <a:cs typeface="Petrona Bold" pitchFamily="34" charset="-120"/>
              </a:rPr>
              <a:t>Managing Conflicts of Interest in Medical Research</a:t>
            </a:r>
            <a:endParaRPr lang="en-US" sz="4200" dirty="0"/>
          </a:p>
        </p:txBody>
      </p:sp>
      <p:sp>
        <p:nvSpPr>
          <p:cNvPr id="3" name="Shape 1"/>
          <p:cNvSpPr/>
          <p:nvPr/>
        </p:nvSpPr>
        <p:spPr>
          <a:xfrm>
            <a:off x="715328" y="1739265"/>
            <a:ext cx="153233" cy="784979"/>
          </a:xfrm>
          <a:prstGeom prst="roundRect">
            <a:avLst>
              <a:gd name="adj" fmla="val 56027"/>
            </a:avLst>
          </a:prstGeom>
          <a:solidFill>
            <a:srgbClr val="2F1D63"/>
          </a:solidFill>
          <a:ln w="7620">
            <a:solidFill>
              <a:srgbClr val="48367C"/>
            </a:solidFill>
            <a:prstDash val="solid"/>
          </a:ln>
        </p:spPr>
      </p:sp>
      <p:sp>
        <p:nvSpPr>
          <p:cNvPr id="4" name="Text 2"/>
          <p:cNvSpPr/>
          <p:nvPr/>
        </p:nvSpPr>
        <p:spPr>
          <a:xfrm>
            <a:off x="1175147" y="1739265"/>
            <a:ext cx="2682835" cy="335280"/>
          </a:xfrm>
          <a:prstGeom prst="rect">
            <a:avLst/>
          </a:prstGeom>
          <a:noFill/>
          <a:ln/>
        </p:spPr>
        <p:txBody>
          <a:bodyPr wrap="none" lIns="0" tIns="0" rIns="0" bIns="0" rtlCol="0" anchor="t"/>
          <a:lstStyle/>
          <a:p>
            <a:pPr marL="0" indent="0" algn="l">
              <a:lnSpc>
                <a:spcPts val="2600"/>
              </a:lnSpc>
              <a:buNone/>
            </a:pPr>
            <a:r>
              <a:rPr lang="en-US" sz="2100" b="1" kern="0" spc="-42" dirty="0">
                <a:solidFill>
                  <a:srgbClr val="E0D6DE"/>
                </a:solidFill>
                <a:latin typeface="Petrona Bold" pitchFamily="34" charset="0"/>
                <a:ea typeface="Petrona Bold" pitchFamily="34" charset="-122"/>
                <a:cs typeface="Petrona Bold" pitchFamily="34" charset="-120"/>
              </a:rPr>
              <a:t>Full Disclosure</a:t>
            </a:r>
            <a:endParaRPr lang="en-US" sz="2100" dirty="0"/>
          </a:p>
        </p:txBody>
      </p:sp>
      <p:sp>
        <p:nvSpPr>
          <p:cNvPr id="5" name="Text 3"/>
          <p:cNvSpPr/>
          <p:nvPr/>
        </p:nvSpPr>
        <p:spPr>
          <a:xfrm>
            <a:off x="1175147" y="2197179"/>
            <a:ext cx="12739926" cy="327065"/>
          </a:xfrm>
          <a:prstGeom prst="rect">
            <a:avLst/>
          </a:prstGeom>
          <a:noFill/>
          <a:ln/>
        </p:spPr>
        <p:txBody>
          <a:bodyPr wrap="none" lIns="0" tIns="0" rIns="0" bIns="0" rtlCol="0" anchor="t"/>
          <a:lstStyle/>
          <a:p>
            <a:pPr marL="0" indent="0" algn="l">
              <a:lnSpc>
                <a:spcPts val="2550"/>
              </a:lnSpc>
              <a:buNone/>
            </a:pPr>
            <a:r>
              <a:rPr lang="en-US" kern="0" spc="-32" dirty="0">
                <a:solidFill>
                  <a:srgbClr val="E0D6DE"/>
                </a:solidFill>
                <a:latin typeface="Inter" pitchFamily="34" charset="0"/>
                <a:ea typeface="Inter" pitchFamily="34" charset="-122"/>
                <a:cs typeface="Inter" pitchFamily="34" charset="-120"/>
              </a:rPr>
              <a:t>Researchers must declare all financial, personal, and professional conflicts before starting a study or publishing results.</a:t>
            </a:r>
            <a:endParaRPr lang="en-US" dirty="0"/>
          </a:p>
        </p:txBody>
      </p:sp>
      <p:sp>
        <p:nvSpPr>
          <p:cNvPr id="6" name="Shape 4"/>
          <p:cNvSpPr/>
          <p:nvPr/>
        </p:nvSpPr>
        <p:spPr>
          <a:xfrm>
            <a:off x="1021913" y="2728555"/>
            <a:ext cx="153233" cy="784979"/>
          </a:xfrm>
          <a:prstGeom prst="roundRect">
            <a:avLst>
              <a:gd name="adj" fmla="val 56027"/>
            </a:avLst>
          </a:prstGeom>
          <a:solidFill>
            <a:srgbClr val="2F1D63"/>
          </a:solidFill>
          <a:ln w="7620">
            <a:solidFill>
              <a:srgbClr val="48367C"/>
            </a:solidFill>
            <a:prstDash val="solid"/>
          </a:ln>
        </p:spPr>
      </p:sp>
      <p:sp>
        <p:nvSpPr>
          <p:cNvPr id="7" name="Text 5"/>
          <p:cNvSpPr/>
          <p:nvPr/>
        </p:nvSpPr>
        <p:spPr>
          <a:xfrm>
            <a:off x="1481733" y="2728555"/>
            <a:ext cx="2682835" cy="335280"/>
          </a:xfrm>
          <a:prstGeom prst="rect">
            <a:avLst/>
          </a:prstGeom>
          <a:noFill/>
          <a:ln/>
        </p:spPr>
        <p:txBody>
          <a:bodyPr wrap="none" lIns="0" tIns="0" rIns="0" bIns="0" rtlCol="0" anchor="t"/>
          <a:lstStyle/>
          <a:p>
            <a:pPr marL="0" indent="0" algn="l">
              <a:lnSpc>
                <a:spcPts val="2600"/>
              </a:lnSpc>
              <a:buNone/>
            </a:pPr>
            <a:r>
              <a:rPr lang="en-US" sz="2100" b="1" kern="0" spc="-42" dirty="0">
                <a:solidFill>
                  <a:srgbClr val="E0D6DE"/>
                </a:solidFill>
                <a:latin typeface="Petrona Bold" pitchFamily="34" charset="0"/>
                <a:ea typeface="Petrona Bold" pitchFamily="34" charset="-122"/>
                <a:cs typeface="Petrona Bold" pitchFamily="34" charset="-120"/>
              </a:rPr>
              <a:t>Independent Review</a:t>
            </a:r>
            <a:endParaRPr lang="en-US" sz="2100" dirty="0"/>
          </a:p>
        </p:txBody>
      </p:sp>
      <p:sp>
        <p:nvSpPr>
          <p:cNvPr id="8" name="Text 6"/>
          <p:cNvSpPr/>
          <p:nvPr/>
        </p:nvSpPr>
        <p:spPr>
          <a:xfrm>
            <a:off x="1481733" y="3186470"/>
            <a:ext cx="12433340" cy="327065"/>
          </a:xfrm>
          <a:prstGeom prst="rect">
            <a:avLst/>
          </a:prstGeom>
          <a:noFill/>
          <a:ln/>
        </p:spPr>
        <p:txBody>
          <a:bodyPr wrap="none" lIns="0" tIns="0" rIns="0" bIns="0" rtlCol="0" anchor="t"/>
          <a:lstStyle/>
          <a:p>
            <a:pPr marL="0" indent="0" algn="l">
              <a:lnSpc>
                <a:spcPts val="2550"/>
              </a:lnSpc>
              <a:buNone/>
            </a:pPr>
            <a:r>
              <a:rPr lang="en-US" kern="0" spc="-32" dirty="0">
                <a:solidFill>
                  <a:srgbClr val="E0D6DE"/>
                </a:solidFill>
                <a:latin typeface="Inter" pitchFamily="34" charset="0"/>
                <a:ea typeface="Inter" pitchFamily="34" charset="-122"/>
                <a:cs typeface="Inter" pitchFamily="34" charset="-120"/>
              </a:rPr>
              <a:t>Ethical review boards (IRB) and peer reviewers should examine potential conflicts to ensure unbiased research.</a:t>
            </a:r>
            <a:endParaRPr lang="en-US" dirty="0"/>
          </a:p>
        </p:txBody>
      </p:sp>
      <p:sp>
        <p:nvSpPr>
          <p:cNvPr id="9" name="Shape 7"/>
          <p:cNvSpPr/>
          <p:nvPr/>
        </p:nvSpPr>
        <p:spPr>
          <a:xfrm>
            <a:off x="1328499" y="3717846"/>
            <a:ext cx="153233" cy="784979"/>
          </a:xfrm>
          <a:prstGeom prst="roundRect">
            <a:avLst>
              <a:gd name="adj" fmla="val 56027"/>
            </a:avLst>
          </a:prstGeom>
          <a:solidFill>
            <a:srgbClr val="2F1D63"/>
          </a:solidFill>
          <a:ln w="7620">
            <a:solidFill>
              <a:srgbClr val="48367C"/>
            </a:solidFill>
            <a:prstDash val="solid"/>
          </a:ln>
        </p:spPr>
      </p:sp>
      <p:sp>
        <p:nvSpPr>
          <p:cNvPr id="10" name="Text 8"/>
          <p:cNvSpPr/>
          <p:nvPr/>
        </p:nvSpPr>
        <p:spPr>
          <a:xfrm>
            <a:off x="1788319" y="3717846"/>
            <a:ext cx="2982158" cy="335280"/>
          </a:xfrm>
          <a:prstGeom prst="rect">
            <a:avLst/>
          </a:prstGeom>
          <a:noFill/>
          <a:ln/>
        </p:spPr>
        <p:txBody>
          <a:bodyPr wrap="none" lIns="0" tIns="0" rIns="0" bIns="0" rtlCol="0" anchor="t"/>
          <a:lstStyle/>
          <a:p>
            <a:pPr marL="0" indent="0" algn="l">
              <a:lnSpc>
                <a:spcPts val="2600"/>
              </a:lnSpc>
              <a:buNone/>
            </a:pPr>
            <a:r>
              <a:rPr lang="en-US" sz="2100" b="1" kern="0" spc="-42" dirty="0">
                <a:solidFill>
                  <a:srgbClr val="E0D6DE"/>
                </a:solidFill>
                <a:latin typeface="Petrona Bold" pitchFamily="34" charset="0"/>
                <a:ea typeface="Petrona Bold" pitchFamily="34" charset="-122"/>
                <a:cs typeface="Petrona Bold" pitchFamily="34" charset="-120"/>
              </a:rPr>
              <a:t>Transparency in Funding</a:t>
            </a:r>
            <a:endParaRPr lang="en-US" sz="2100" dirty="0"/>
          </a:p>
        </p:txBody>
      </p:sp>
      <p:sp>
        <p:nvSpPr>
          <p:cNvPr id="11" name="Text 9"/>
          <p:cNvSpPr/>
          <p:nvPr/>
        </p:nvSpPr>
        <p:spPr>
          <a:xfrm>
            <a:off x="1788319" y="4175760"/>
            <a:ext cx="12126754" cy="327065"/>
          </a:xfrm>
          <a:prstGeom prst="rect">
            <a:avLst/>
          </a:prstGeom>
          <a:noFill/>
          <a:ln/>
        </p:spPr>
        <p:txBody>
          <a:bodyPr wrap="none" lIns="0" tIns="0" rIns="0" bIns="0" rtlCol="0" anchor="t"/>
          <a:lstStyle/>
          <a:p>
            <a:pPr marL="0" indent="0" algn="l">
              <a:lnSpc>
                <a:spcPts val="2550"/>
              </a:lnSpc>
              <a:buNone/>
            </a:pPr>
            <a:r>
              <a:rPr lang="en-US" kern="0" spc="-32" dirty="0">
                <a:solidFill>
                  <a:srgbClr val="E0D6DE"/>
                </a:solidFill>
                <a:latin typeface="Inter" pitchFamily="34" charset="0"/>
                <a:ea typeface="Inter" pitchFamily="34" charset="-122"/>
                <a:cs typeface="Inter" pitchFamily="34" charset="-120"/>
              </a:rPr>
              <a:t>Funding sources should be clearly disclosed in publications and presentations.</a:t>
            </a:r>
            <a:endParaRPr lang="en-US" dirty="0"/>
          </a:p>
        </p:txBody>
      </p:sp>
      <p:sp>
        <p:nvSpPr>
          <p:cNvPr id="12" name="Shape 10"/>
          <p:cNvSpPr/>
          <p:nvPr/>
        </p:nvSpPr>
        <p:spPr>
          <a:xfrm>
            <a:off x="1635085" y="4707136"/>
            <a:ext cx="153233" cy="784979"/>
          </a:xfrm>
          <a:prstGeom prst="roundRect">
            <a:avLst>
              <a:gd name="adj" fmla="val 56027"/>
            </a:avLst>
          </a:prstGeom>
          <a:solidFill>
            <a:srgbClr val="2F1D63"/>
          </a:solidFill>
          <a:ln w="7620">
            <a:solidFill>
              <a:srgbClr val="48367C"/>
            </a:solidFill>
            <a:prstDash val="solid"/>
          </a:ln>
        </p:spPr>
      </p:sp>
      <p:sp>
        <p:nvSpPr>
          <p:cNvPr id="13" name="Text 11"/>
          <p:cNvSpPr/>
          <p:nvPr/>
        </p:nvSpPr>
        <p:spPr>
          <a:xfrm>
            <a:off x="2094905" y="4707136"/>
            <a:ext cx="2682835" cy="335280"/>
          </a:xfrm>
          <a:prstGeom prst="rect">
            <a:avLst/>
          </a:prstGeom>
          <a:noFill/>
          <a:ln/>
        </p:spPr>
        <p:txBody>
          <a:bodyPr wrap="none" lIns="0" tIns="0" rIns="0" bIns="0" rtlCol="0" anchor="t"/>
          <a:lstStyle/>
          <a:p>
            <a:pPr marL="0" indent="0" algn="l">
              <a:lnSpc>
                <a:spcPts val="2600"/>
              </a:lnSpc>
              <a:buNone/>
            </a:pPr>
            <a:r>
              <a:rPr lang="en-US" sz="2100" b="1" kern="0" spc="-42" dirty="0">
                <a:solidFill>
                  <a:srgbClr val="E0D6DE"/>
                </a:solidFill>
                <a:latin typeface="Petrona Bold" pitchFamily="34" charset="0"/>
                <a:ea typeface="Petrona Bold" pitchFamily="34" charset="-122"/>
                <a:cs typeface="Petrona Bold" pitchFamily="34" charset="-120"/>
              </a:rPr>
              <a:t>Separation of Roles</a:t>
            </a:r>
            <a:endParaRPr lang="en-US" sz="2100" dirty="0"/>
          </a:p>
        </p:txBody>
      </p:sp>
      <p:sp>
        <p:nvSpPr>
          <p:cNvPr id="14" name="Text 12"/>
          <p:cNvSpPr/>
          <p:nvPr/>
        </p:nvSpPr>
        <p:spPr>
          <a:xfrm>
            <a:off x="2094905" y="5165050"/>
            <a:ext cx="11820168" cy="327065"/>
          </a:xfrm>
          <a:prstGeom prst="rect">
            <a:avLst/>
          </a:prstGeom>
          <a:noFill/>
          <a:ln/>
        </p:spPr>
        <p:txBody>
          <a:bodyPr wrap="none" lIns="0" tIns="0" rIns="0" bIns="0" rtlCol="0" anchor="t"/>
          <a:lstStyle/>
          <a:p>
            <a:pPr marL="0" indent="0" algn="l">
              <a:lnSpc>
                <a:spcPts val="2550"/>
              </a:lnSpc>
              <a:buNone/>
            </a:pPr>
            <a:r>
              <a:rPr lang="en-US" kern="0" spc="-32" dirty="0">
                <a:solidFill>
                  <a:srgbClr val="E0D6DE"/>
                </a:solidFill>
                <a:latin typeface="Inter" pitchFamily="34" charset="0"/>
                <a:ea typeface="Inter" pitchFamily="34" charset="-122"/>
                <a:cs typeface="Inter" pitchFamily="34" charset="-120"/>
              </a:rPr>
              <a:t>Regulators and journal editors should recuse themselves if they have a conflict of interest related to a study.</a:t>
            </a:r>
            <a:endParaRPr lang="en-US" dirty="0"/>
          </a:p>
        </p:txBody>
      </p:sp>
      <p:sp>
        <p:nvSpPr>
          <p:cNvPr id="15" name="Shape 13"/>
          <p:cNvSpPr/>
          <p:nvPr/>
        </p:nvSpPr>
        <p:spPr>
          <a:xfrm>
            <a:off x="1328499" y="5696426"/>
            <a:ext cx="153233" cy="784979"/>
          </a:xfrm>
          <a:prstGeom prst="roundRect">
            <a:avLst>
              <a:gd name="adj" fmla="val 56027"/>
            </a:avLst>
          </a:prstGeom>
          <a:solidFill>
            <a:srgbClr val="2F1D63"/>
          </a:solidFill>
          <a:ln w="7620">
            <a:solidFill>
              <a:srgbClr val="48367C"/>
            </a:solidFill>
            <a:prstDash val="solid"/>
          </a:ln>
        </p:spPr>
      </p:sp>
      <p:sp>
        <p:nvSpPr>
          <p:cNvPr id="16" name="Text 14"/>
          <p:cNvSpPr/>
          <p:nvPr/>
        </p:nvSpPr>
        <p:spPr>
          <a:xfrm>
            <a:off x="1788319" y="5696426"/>
            <a:ext cx="2682835" cy="335280"/>
          </a:xfrm>
          <a:prstGeom prst="rect">
            <a:avLst/>
          </a:prstGeom>
          <a:noFill/>
          <a:ln/>
        </p:spPr>
        <p:txBody>
          <a:bodyPr wrap="none" lIns="0" tIns="0" rIns="0" bIns="0" rtlCol="0" anchor="t"/>
          <a:lstStyle/>
          <a:p>
            <a:pPr marL="0" indent="0" algn="l">
              <a:lnSpc>
                <a:spcPts val="2600"/>
              </a:lnSpc>
              <a:buNone/>
            </a:pPr>
            <a:r>
              <a:rPr lang="en-US" sz="2100" b="1" kern="0" spc="-42" dirty="0">
                <a:solidFill>
                  <a:srgbClr val="E0D6DE"/>
                </a:solidFill>
                <a:latin typeface="Petrona Bold" pitchFamily="34" charset="0"/>
                <a:ea typeface="Petrona Bold" pitchFamily="34" charset="-122"/>
                <a:cs typeface="Petrona Bold" pitchFamily="34" charset="-120"/>
              </a:rPr>
              <a:t>Data Sharing</a:t>
            </a:r>
            <a:endParaRPr lang="en-US" sz="2100" dirty="0"/>
          </a:p>
        </p:txBody>
      </p:sp>
      <p:sp>
        <p:nvSpPr>
          <p:cNvPr id="17" name="Text 15"/>
          <p:cNvSpPr/>
          <p:nvPr/>
        </p:nvSpPr>
        <p:spPr>
          <a:xfrm>
            <a:off x="1788319" y="6154341"/>
            <a:ext cx="12126754" cy="327065"/>
          </a:xfrm>
          <a:prstGeom prst="rect">
            <a:avLst/>
          </a:prstGeom>
          <a:noFill/>
          <a:ln/>
        </p:spPr>
        <p:txBody>
          <a:bodyPr wrap="none" lIns="0" tIns="0" rIns="0" bIns="0" rtlCol="0" anchor="t"/>
          <a:lstStyle/>
          <a:p>
            <a:pPr marL="0" indent="0" algn="l">
              <a:lnSpc>
                <a:spcPts val="2550"/>
              </a:lnSpc>
              <a:buNone/>
            </a:pPr>
            <a:r>
              <a:rPr lang="en-US" kern="0" spc="-32" dirty="0">
                <a:solidFill>
                  <a:srgbClr val="E0D6DE"/>
                </a:solidFill>
                <a:latin typeface="Inter" pitchFamily="34" charset="0"/>
                <a:ea typeface="Inter" pitchFamily="34" charset="-122"/>
                <a:cs typeface="Inter" pitchFamily="34" charset="-120"/>
              </a:rPr>
              <a:t>Making raw data available for independent analysis can prevent misrepresentation of results.</a:t>
            </a:r>
            <a:endParaRPr lang="en-US" dirty="0"/>
          </a:p>
        </p:txBody>
      </p:sp>
      <p:sp>
        <p:nvSpPr>
          <p:cNvPr id="18" name="Text 16"/>
          <p:cNvSpPr/>
          <p:nvPr/>
        </p:nvSpPr>
        <p:spPr>
          <a:xfrm>
            <a:off x="715328" y="6915626"/>
            <a:ext cx="13199745" cy="654129"/>
          </a:xfrm>
          <a:prstGeom prst="rect">
            <a:avLst/>
          </a:prstGeom>
          <a:noFill/>
          <a:ln/>
        </p:spPr>
        <p:txBody>
          <a:bodyPr wrap="square" lIns="0" tIns="0" rIns="0" bIns="0" rtlCol="0" anchor="t"/>
          <a:lstStyle/>
          <a:p>
            <a:pPr marL="0" indent="0">
              <a:lnSpc>
                <a:spcPts val="2550"/>
              </a:lnSpc>
              <a:buNone/>
            </a:pPr>
            <a:r>
              <a:rPr lang="en-US" kern="0" spc="-32" dirty="0">
                <a:solidFill>
                  <a:srgbClr val="E0D6DE"/>
                </a:solidFill>
                <a:latin typeface="Inter" pitchFamily="34" charset="0"/>
                <a:ea typeface="Inter" pitchFamily="34" charset="-122"/>
                <a:cs typeface="Inter" pitchFamily="34" charset="-120"/>
              </a:rPr>
              <a:t>Researchers play a vital role in maintaining ethical standards by promoting honesty, protecting participants, and ensuring their research benefits society.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38532"/>
            <a:ext cx="8961239" cy="744260"/>
          </a:xfrm>
          <a:prstGeom prst="rect">
            <a:avLst/>
          </a:prstGeom>
          <a:noFill/>
          <a:ln/>
        </p:spPr>
        <p:txBody>
          <a:bodyPr wrap="non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Core Principles of Research Ethics</a:t>
            </a:r>
            <a:endParaRPr lang="en-US" sz="4650" dirty="0"/>
          </a:p>
        </p:txBody>
      </p:sp>
      <p:sp>
        <p:nvSpPr>
          <p:cNvPr id="3" name="Shape 1"/>
          <p:cNvSpPr/>
          <p:nvPr/>
        </p:nvSpPr>
        <p:spPr>
          <a:xfrm>
            <a:off x="793790" y="2091571"/>
            <a:ext cx="510302" cy="510302"/>
          </a:xfrm>
          <a:prstGeom prst="roundRect">
            <a:avLst>
              <a:gd name="adj" fmla="val 18669"/>
            </a:avLst>
          </a:prstGeom>
          <a:solidFill>
            <a:srgbClr val="2F1D63"/>
          </a:solidFill>
          <a:ln w="7620">
            <a:solidFill>
              <a:srgbClr val="48367C"/>
            </a:solidFill>
            <a:prstDash val="solid"/>
          </a:ln>
        </p:spPr>
      </p:sp>
      <p:sp>
        <p:nvSpPr>
          <p:cNvPr id="4" name="Text 2"/>
          <p:cNvSpPr/>
          <p:nvPr/>
        </p:nvSpPr>
        <p:spPr>
          <a:xfrm>
            <a:off x="976074" y="2168009"/>
            <a:ext cx="145733" cy="357307"/>
          </a:xfrm>
          <a:prstGeom prst="rect">
            <a:avLst/>
          </a:prstGeom>
          <a:noFill/>
          <a:ln/>
        </p:spPr>
        <p:txBody>
          <a:bodyPr wrap="none" lIns="0" tIns="0" rIns="0" bIns="0" rtlCol="0" anchor="t"/>
          <a:lstStyle/>
          <a:p>
            <a:pPr marL="0" indent="0" algn="ctr">
              <a:lnSpc>
                <a:spcPts val="2800"/>
              </a:lnSpc>
              <a:buNone/>
            </a:pPr>
            <a:r>
              <a:rPr lang="en-US" sz="2800" b="1" kern="0" spc="-56" dirty="0">
                <a:solidFill>
                  <a:srgbClr val="E0D6DE"/>
                </a:solidFill>
                <a:latin typeface="Petrona Bold" pitchFamily="34" charset="0"/>
                <a:ea typeface="Petrona Bold" pitchFamily="34" charset="-122"/>
                <a:cs typeface="Petrona Bold" pitchFamily="34" charset="-120"/>
              </a:rPr>
              <a:t>1</a:t>
            </a:r>
            <a:endParaRPr lang="en-US" sz="2800" dirty="0"/>
          </a:p>
        </p:txBody>
      </p:sp>
      <p:sp>
        <p:nvSpPr>
          <p:cNvPr id="5" name="Text 3"/>
          <p:cNvSpPr/>
          <p:nvPr/>
        </p:nvSpPr>
        <p:spPr>
          <a:xfrm>
            <a:off x="1530906" y="2091571"/>
            <a:ext cx="297703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Integrity</a:t>
            </a:r>
            <a:endParaRPr lang="en-US" sz="2300" dirty="0"/>
          </a:p>
        </p:txBody>
      </p:sp>
      <p:sp>
        <p:nvSpPr>
          <p:cNvPr id="6" name="Text 4"/>
          <p:cNvSpPr/>
          <p:nvPr/>
        </p:nvSpPr>
        <p:spPr>
          <a:xfrm>
            <a:off x="1530906" y="2599730"/>
            <a:ext cx="3459242" cy="217741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Researchers must conduct their work with honesty and transparency. Data must be reported accurately without fabrication, falsification, or selective reporting.</a:t>
            </a:r>
            <a:endParaRPr lang="en-US" sz="1750" dirty="0"/>
          </a:p>
        </p:txBody>
      </p:sp>
      <p:sp>
        <p:nvSpPr>
          <p:cNvPr id="7" name="Shape 5"/>
          <p:cNvSpPr/>
          <p:nvPr/>
        </p:nvSpPr>
        <p:spPr>
          <a:xfrm>
            <a:off x="5216962" y="2091571"/>
            <a:ext cx="510302" cy="510302"/>
          </a:xfrm>
          <a:prstGeom prst="roundRect">
            <a:avLst>
              <a:gd name="adj" fmla="val 18669"/>
            </a:avLst>
          </a:prstGeom>
          <a:solidFill>
            <a:srgbClr val="2F1D63"/>
          </a:solidFill>
          <a:ln w="7620">
            <a:solidFill>
              <a:srgbClr val="48367C"/>
            </a:solidFill>
            <a:prstDash val="solid"/>
          </a:ln>
        </p:spPr>
      </p:sp>
      <p:sp>
        <p:nvSpPr>
          <p:cNvPr id="8" name="Text 6"/>
          <p:cNvSpPr/>
          <p:nvPr/>
        </p:nvSpPr>
        <p:spPr>
          <a:xfrm>
            <a:off x="5374362" y="2168009"/>
            <a:ext cx="195382" cy="357307"/>
          </a:xfrm>
          <a:prstGeom prst="rect">
            <a:avLst/>
          </a:prstGeom>
          <a:noFill/>
          <a:ln/>
        </p:spPr>
        <p:txBody>
          <a:bodyPr wrap="none" lIns="0" tIns="0" rIns="0" bIns="0" rtlCol="0" anchor="t"/>
          <a:lstStyle/>
          <a:p>
            <a:pPr marL="0" indent="0" algn="ctr">
              <a:lnSpc>
                <a:spcPts val="2800"/>
              </a:lnSpc>
              <a:buNone/>
            </a:pPr>
            <a:r>
              <a:rPr lang="en-US" sz="2800" b="1" kern="0" spc="-56" dirty="0">
                <a:solidFill>
                  <a:srgbClr val="E0D6DE"/>
                </a:solidFill>
                <a:latin typeface="Petrona Bold" pitchFamily="34" charset="0"/>
                <a:ea typeface="Petrona Bold" pitchFamily="34" charset="-122"/>
                <a:cs typeface="Petrona Bold" pitchFamily="34" charset="-120"/>
              </a:rPr>
              <a:t>2</a:t>
            </a:r>
            <a:endParaRPr lang="en-US" sz="2800" dirty="0"/>
          </a:p>
        </p:txBody>
      </p:sp>
      <p:sp>
        <p:nvSpPr>
          <p:cNvPr id="9" name="Text 7"/>
          <p:cNvSpPr/>
          <p:nvPr/>
        </p:nvSpPr>
        <p:spPr>
          <a:xfrm>
            <a:off x="5954078" y="2091571"/>
            <a:ext cx="297703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Objectivity</a:t>
            </a:r>
            <a:endParaRPr lang="en-US" sz="2300" dirty="0"/>
          </a:p>
        </p:txBody>
      </p:sp>
      <p:sp>
        <p:nvSpPr>
          <p:cNvPr id="10" name="Text 8"/>
          <p:cNvSpPr/>
          <p:nvPr/>
        </p:nvSpPr>
        <p:spPr>
          <a:xfrm>
            <a:off x="5954078" y="2599730"/>
            <a:ext cx="3459242"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Scientific research should be free from bias. Researchers must ensure impartiality in study design, data analysis, and result interpretation.</a:t>
            </a:r>
            <a:endParaRPr lang="en-US" sz="1750" dirty="0"/>
          </a:p>
        </p:txBody>
      </p:sp>
      <p:sp>
        <p:nvSpPr>
          <p:cNvPr id="11" name="Shape 9"/>
          <p:cNvSpPr/>
          <p:nvPr/>
        </p:nvSpPr>
        <p:spPr>
          <a:xfrm>
            <a:off x="9640133" y="2091571"/>
            <a:ext cx="510302" cy="510302"/>
          </a:xfrm>
          <a:prstGeom prst="roundRect">
            <a:avLst>
              <a:gd name="adj" fmla="val 18669"/>
            </a:avLst>
          </a:prstGeom>
          <a:solidFill>
            <a:srgbClr val="2F1D63"/>
          </a:solidFill>
          <a:ln w="7620">
            <a:solidFill>
              <a:srgbClr val="48367C"/>
            </a:solidFill>
            <a:prstDash val="solid"/>
          </a:ln>
        </p:spPr>
      </p:sp>
      <p:sp>
        <p:nvSpPr>
          <p:cNvPr id="12" name="Text 10"/>
          <p:cNvSpPr/>
          <p:nvPr/>
        </p:nvSpPr>
        <p:spPr>
          <a:xfrm>
            <a:off x="9797772" y="2168009"/>
            <a:ext cx="195024" cy="357307"/>
          </a:xfrm>
          <a:prstGeom prst="rect">
            <a:avLst/>
          </a:prstGeom>
          <a:noFill/>
          <a:ln/>
        </p:spPr>
        <p:txBody>
          <a:bodyPr wrap="none" lIns="0" tIns="0" rIns="0" bIns="0" rtlCol="0" anchor="t"/>
          <a:lstStyle/>
          <a:p>
            <a:pPr marL="0" indent="0" algn="ctr">
              <a:lnSpc>
                <a:spcPts val="2800"/>
              </a:lnSpc>
              <a:buNone/>
            </a:pPr>
            <a:r>
              <a:rPr lang="en-US" sz="2800" b="1" kern="0" spc="-56" dirty="0">
                <a:solidFill>
                  <a:srgbClr val="E0D6DE"/>
                </a:solidFill>
                <a:latin typeface="Petrona Bold" pitchFamily="34" charset="0"/>
                <a:ea typeface="Petrona Bold" pitchFamily="34" charset="-122"/>
                <a:cs typeface="Petrona Bold" pitchFamily="34" charset="-120"/>
              </a:rPr>
              <a:t>3</a:t>
            </a:r>
            <a:endParaRPr lang="en-US" sz="2800" dirty="0"/>
          </a:p>
        </p:txBody>
      </p:sp>
      <p:sp>
        <p:nvSpPr>
          <p:cNvPr id="13" name="Text 11"/>
          <p:cNvSpPr/>
          <p:nvPr/>
        </p:nvSpPr>
        <p:spPr>
          <a:xfrm>
            <a:off x="10377249" y="2091571"/>
            <a:ext cx="3459242" cy="744141"/>
          </a:xfrm>
          <a:prstGeom prst="rect">
            <a:avLst/>
          </a:prstGeom>
          <a:noFill/>
          <a:ln/>
        </p:spPr>
        <p:txBody>
          <a:bodyPr wrap="squar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Confidentiality and Privacy</a:t>
            </a:r>
            <a:endParaRPr lang="en-US" sz="2300" dirty="0"/>
          </a:p>
        </p:txBody>
      </p:sp>
      <p:sp>
        <p:nvSpPr>
          <p:cNvPr id="14" name="Text 12"/>
          <p:cNvSpPr/>
          <p:nvPr/>
        </p:nvSpPr>
        <p:spPr>
          <a:xfrm>
            <a:off x="10377249" y="2971800"/>
            <a:ext cx="3459242" cy="254031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Human subjects' data must be kept confidential, and research must comply with regulations such as GDPR (General Data Protection Regulation) and HIPAA (Health Insurance Portability and Accountability Act).</a:t>
            </a:r>
            <a:endParaRPr lang="en-US" sz="1750" dirty="0"/>
          </a:p>
        </p:txBody>
      </p:sp>
      <p:sp>
        <p:nvSpPr>
          <p:cNvPr id="15" name="Shape 13"/>
          <p:cNvSpPr/>
          <p:nvPr/>
        </p:nvSpPr>
        <p:spPr>
          <a:xfrm>
            <a:off x="793790" y="5994083"/>
            <a:ext cx="510302" cy="510302"/>
          </a:xfrm>
          <a:prstGeom prst="roundRect">
            <a:avLst>
              <a:gd name="adj" fmla="val 18669"/>
            </a:avLst>
          </a:prstGeom>
          <a:solidFill>
            <a:srgbClr val="2F1D63"/>
          </a:solidFill>
          <a:ln w="7620">
            <a:solidFill>
              <a:srgbClr val="48367C"/>
            </a:solidFill>
            <a:prstDash val="solid"/>
          </a:ln>
        </p:spPr>
      </p:sp>
      <p:sp>
        <p:nvSpPr>
          <p:cNvPr id="16" name="Text 14"/>
          <p:cNvSpPr/>
          <p:nvPr/>
        </p:nvSpPr>
        <p:spPr>
          <a:xfrm>
            <a:off x="956191" y="6070521"/>
            <a:ext cx="185380" cy="357307"/>
          </a:xfrm>
          <a:prstGeom prst="rect">
            <a:avLst/>
          </a:prstGeom>
          <a:noFill/>
          <a:ln/>
        </p:spPr>
        <p:txBody>
          <a:bodyPr wrap="none" lIns="0" tIns="0" rIns="0" bIns="0" rtlCol="0" anchor="t"/>
          <a:lstStyle/>
          <a:p>
            <a:pPr marL="0" indent="0" algn="ctr">
              <a:lnSpc>
                <a:spcPts val="2800"/>
              </a:lnSpc>
              <a:buNone/>
            </a:pPr>
            <a:r>
              <a:rPr lang="en-US" sz="2800" b="1" kern="0" spc="-56" dirty="0">
                <a:solidFill>
                  <a:srgbClr val="E0D6DE"/>
                </a:solidFill>
                <a:latin typeface="Petrona Bold" pitchFamily="34" charset="0"/>
                <a:ea typeface="Petrona Bold" pitchFamily="34" charset="-122"/>
                <a:cs typeface="Petrona Bold" pitchFamily="34" charset="-120"/>
              </a:rPr>
              <a:t>4</a:t>
            </a:r>
            <a:endParaRPr lang="en-US" sz="2800" dirty="0"/>
          </a:p>
        </p:txBody>
      </p:sp>
      <p:sp>
        <p:nvSpPr>
          <p:cNvPr id="17" name="Text 15"/>
          <p:cNvSpPr/>
          <p:nvPr/>
        </p:nvSpPr>
        <p:spPr>
          <a:xfrm>
            <a:off x="1530906" y="5994083"/>
            <a:ext cx="3126224"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Respect for Participants</a:t>
            </a:r>
            <a:endParaRPr lang="en-US" sz="2300" dirty="0"/>
          </a:p>
        </p:txBody>
      </p:sp>
      <p:sp>
        <p:nvSpPr>
          <p:cNvPr id="18" name="Text 16"/>
          <p:cNvSpPr/>
          <p:nvPr/>
        </p:nvSpPr>
        <p:spPr>
          <a:xfrm>
            <a:off x="1530906" y="6502241"/>
            <a:ext cx="56709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Researchers must ensure that participants in human studies provide informed consent and are not exposed to unnecessary risks.</a:t>
            </a:r>
            <a:endParaRPr lang="en-US" sz="1750" dirty="0"/>
          </a:p>
        </p:txBody>
      </p:sp>
      <p:sp>
        <p:nvSpPr>
          <p:cNvPr id="19" name="Shape 17"/>
          <p:cNvSpPr/>
          <p:nvPr/>
        </p:nvSpPr>
        <p:spPr>
          <a:xfrm>
            <a:off x="7428667" y="5994083"/>
            <a:ext cx="510302" cy="510302"/>
          </a:xfrm>
          <a:prstGeom prst="roundRect">
            <a:avLst>
              <a:gd name="adj" fmla="val 18669"/>
            </a:avLst>
          </a:prstGeom>
          <a:solidFill>
            <a:srgbClr val="2F1D63"/>
          </a:solidFill>
          <a:ln w="7620">
            <a:solidFill>
              <a:srgbClr val="48367C"/>
            </a:solidFill>
            <a:prstDash val="solid"/>
          </a:ln>
        </p:spPr>
      </p:sp>
      <p:sp>
        <p:nvSpPr>
          <p:cNvPr id="20" name="Text 18"/>
          <p:cNvSpPr/>
          <p:nvPr/>
        </p:nvSpPr>
        <p:spPr>
          <a:xfrm>
            <a:off x="7585948" y="6070521"/>
            <a:ext cx="195739" cy="357307"/>
          </a:xfrm>
          <a:prstGeom prst="rect">
            <a:avLst/>
          </a:prstGeom>
          <a:noFill/>
          <a:ln/>
        </p:spPr>
        <p:txBody>
          <a:bodyPr wrap="none" lIns="0" tIns="0" rIns="0" bIns="0" rtlCol="0" anchor="t"/>
          <a:lstStyle/>
          <a:p>
            <a:pPr marL="0" indent="0" algn="ctr">
              <a:lnSpc>
                <a:spcPts val="2800"/>
              </a:lnSpc>
              <a:buNone/>
            </a:pPr>
            <a:r>
              <a:rPr lang="en-US" sz="2800" b="1" kern="0" spc="-56" dirty="0">
                <a:solidFill>
                  <a:srgbClr val="E0D6DE"/>
                </a:solidFill>
                <a:latin typeface="Petrona Bold" pitchFamily="34" charset="0"/>
                <a:ea typeface="Petrona Bold" pitchFamily="34" charset="-122"/>
                <a:cs typeface="Petrona Bold" pitchFamily="34" charset="-120"/>
              </a:rPr>
              <a:t>5</a:t>
            </a:r>
            <a:endParaRPr lang="en-US" sz="2800" dirty="0"/>
          </a:p>
        </p:txBody>
      </p:sp>
      <p:sp>
        <p:nvSpPr>
          <p:cNvPr id="21" name="Text 19"/>
          <p:cNvSpPr/>
          <p:nvPr/>
        </p:nvSpPr>
        <p:spPr>
          <a:xfrm>
            <a:off x="8165783" y="5994083"/>
            <a:ext cx="297703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Informed Consent</a:t>
            </a:r>
            <a:endParaRPr lang="en-US" sz="2300" dirty="0"/>
          </a:p>
        </p:txBody>
      </p:sp>
      <p:sp>
        <p:nvSpPr>
          <p:cNvPr id="22" name="Text 20"/>
          <p:cNvSpPr/>
          <p:nvPr/>
        </p:nvSpPr>
        <p:spPr>
          <a:xfrm>
            <a:off x="8165783" y="6502241"/>
            <a:ext cx="5670947"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Participants must be fully informed about the study's purpose, risks, and benefits before agreeing to participate. In clinical trials, written consent is required.</a:t>
            </a:r>
            <a:endParaRPr lang="en-US" sz="175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60678" y="586502"/>
            <a:ext cx="5471398" cy="619363"/>
          </a:xfrm>
          <a:prstGeom prst="rect">
            <a:avLst/>
          </a:prstGeom>
          <a:noFill/>
          <a:ln/>
        </p:spPr>
        <p:txBody>
          <a:bodyPr wrap="none" lIns="0" tIns="0" rIns="0" bIns="0" rtlCol="0" anchor="t"/>
          <a:lstStyle/>
          <a:p>
            <a:pPr marL="0" indent="0">
              <a:lnSpc>
                <a:spcPts val="4850"/>
              </a:lnSpc>
              <a:buNone/>
            </a:pPr>
            <a:r>
              <a:rPr lang="en-US" sz="3900" b="1" kern="0" spc="-78" dirty="0">
                <a:solidFill>
                  <a:srgbClr val="FF8AAF"/>
                </a:solidFill>
                <a:latin typeface="Petrona Bold" pitchFamily="34" charset="0"/>
                <a:ea typeface="Petrona Bold" pitchFamily="34" charset="-122"/>
                <a:cs typeface="Petrona Bold" pitchFamily="34" charset="-120"/>
              </a:rPr>
              <a:t>The Helsinki Declaration</a:t>
            </a:r>
            <a:endParaRPr lang="en-US" sz="3900" dirty="0"/>
          </a:p>
        </p:txBody>
      </p:sp>
      <p:sp>
        <p:nvSpPr>
          <p:cNvPr id="3" name="Shape 1"/>
          <p:cNvSpPr/>
          <p:nvPr/>
        </p:nvSpPr>
        <p:spPr>
          <a:xfrm>
            <a:off x="7303770" y="1583412"/>
            <a:ext cx="22860" cy="6059686"/>
          </a:xfrm>
          <a:prstGeom prst="roundRect">
            <a:avLst>
              <a:gd name="adj" fmla="val 346854"/>
            </a:avLst>
          </a:prstGeom>
          <a:solidFill>
            <a:srgbClr val="48367C"/>
          </a:solidFill>
          <a:ln/>
        </p:spPr>
      </p:sp>
      <p:sp>
        <p:nvSpPr>
          <p:cNvPr id="4" name="Shape 2"/>
          <p:cNvSpPr/>
          <p:nvPr/>
        </p:nvSpPr>
        <p:spPr>
          <a:xfrm>
            <a:off x="6465034" y="1996559"/>
            <a:ext cx="660678" cy="22860"/>
          </a:xfrm>
          <a:prstGeom prst="roundRect">
            <a:avLst>
              <a:gd name="adj" fmla="val 346854"/>
            </a:avLst>
          </a:prstGeom>
          <a:solidFill>
            <a:srgbClr val="48367C"/>
          </a:solidFill>
          <a:ln/>
        </p:spPr>
      </p:sp>
      <p:sp>
        <p:nvSpPr>
          <p:cNvPr id="5" name="Shape 3"/>
          <p:cNvSpPr/>
          <p:nvPr/>
        </p:nvSpPr>
        <p:spPr>
          <a:xfrm>
            <a:off x="7102852" y="1795701"/>
            <a:ext cx="424696" cy="424696"/>
          </a:xfrm>
          <a:prstGeom prst="roundRect">
            <a:avLst>
              <a:gd name="adj" fmla="val 18670"/>
            </a:avLst>
          </a:prstGeom>
          <a:solidFill>
            <a:srgbClr val="2F1D63"/>
          </a:solidFill>
          <a:ln w="7620">
            <a:solidFill>
              <a:srgbClr val="48367C"/>
            </a:solidFill>
            <a:prstDash val="solid"/>
          </a:ln>
        </p:spPr>
      </p:sp>
      <p:sp>
        <p:nvSpPr>
          <p:cNvPr id="6" name="Text 4"/>
          <p:cNvSpPr/>
          <p:nvPr/>
        </p:nvSpPr>
        <p:spPr>
          <a:xfrm>
            <a:off x="7254538" y="1859399"/>
            <a:ext cx="121325" cy="297299"/>
          </a:xfrm>
          <a:prstGeom prst="rect">
            <a:avLst/>
          </a:prstGeom>
          <a:noFill/>
          <a:ln/>
        </p:spPr>
        <p:txBody>
          <a:bodyPr wrap="none" lIns="0" tIns="0" rIns="0" bIns="0" rtlCol="0" anchor="t"/>
          <a:lstStyle/>
          <a:p>
            <a:pPr marL="0" indent="0" algn="ctr">
              <a:lnSpc>
                <a:spcPts val="2300"/>
              </a:lnSpc>
              <a:buNone/>
            </a:pPr>
            <a:r>
              <a:rPr lang="en-US" sz="2300" b="1" kern="0" spc="-47" dirty="0">
                <a:solidFill>
                  <a:srgbClr val="E0D6DE"/>
                </a:solidFill>
                <a:latin typeface="Petrona Bold" pitchFamily="34" charset="0"/>
                <a:ea typeface="Petrona Bold" pitchFamily="34" charset="-122"/>
                <a:cs typeface="Petrona Bold" pitchFamily="34" charset="-120"/>
              </a:rPr>
              <a:t>1</a:t>
            </a:r>
            <a:endParaRPr lang="en-US" sz="2300" dirty="0"/>
          </a:p>
        </p:txBody>
      </p:sp>
      <p:sp>
        <p:nvSpPr>
          <p:cNvPr id="7" name="Text 5"/>
          <p:cNvSpPr/>
          <p:nvPr/>
        </p:nvSpPr>
        <p:spPr>
          <a:xfrm>
            <a:off x="3799165" y="1772126"/>
            <a:ext cx="2477810" cy="309682"/>
          </a:xfrm>
          <a:prstGeom prst="rect">
            <a:avLst/>
          </a:prstGeom>
          <a:noFill/>
          <a:ln/>
        </p:spPr>
        <p:txBody>
          <a:bodyPr wrap="none" lIns="0" tIns="0" rIns="0" bIns="0" rtlCol="0" anchor="t"/>
          <a:lstStyle/>
          <a:p>
            <a:pPr marL="0" indent="0" algn="r">
              <a:lnSpc>
                <a:spcPts val="2400"/>
              </a:lnSpc>
              <a:buNone/>
            </a:pPr>
            <a:r>
              <a:rPr lang="en-US" sz="2400" b="1" kern="0" spc="-39" dirty="0">
                <a:solidFill>
                  <a:srgbClr val="E0D6DE"/>
                </a:solidFill>
                <a:latin typeface="Petrona Bold" pitchFamily="34" charset="0"/>
                <a:ea typeface="Petrona Bold" pitchFamily="34" charset="-122"/>
                <a:cs typeface="Petrona Bold" pitchFamily="34" charset="-120"/>
              </a:rPr>
              <a:t>Establishment</a:t>
            </a:r>
            <a:endParaRPr lang="en-US" sz="2400" dirty="0"/>
          </a:p>
        </p:txBody>
      </p:sp>
      <p:sp>
        <p:nvSpPr>
          <p:cNvPr id="8" name="Text 6"/>
          <p:cNvSpPr/>
          <p:nvPr/>
        </p:nvSpPr>
        <p:spPr>
          <a:xfrm>
            <a:off x="660678" y="2195036"/>
            <a:ext cx="5616297" cy="1812369"/>
          </a:xfrm>
          <a:prstGeom prst="rect">
            <a:avLst/>
          </a:prstGeom>
          <a:noFill/>
          <a:ln/>
        </p:spPr>
        <p:txBody>
          <a:bodyPr wrap="square" lIns="0" tIns="0" rIns="0" bIns="0" rtlCol="0" anchor="t"/>
          <a:lstStyle/>
          <a:p>
            <a:pPr marL="0" indent="0" algn="r">
              <a:lnSpc>
                <a:spcPts val="2350"/>
              </a:lnSpc>
              <a:buNone/>
            </a:pPr>
            <a:r>
              <a:rPr lang="en-US" kern="0" spc="-30" dirty="0">
                <a:solidFill>
                  <a:srgbClr val="E0D6DE"/>
                </a:solidFill>
                <a:latin typeface="Inter" pitchFamily="34" charset="0"/>
                <a:ea typeface="Inter" pitchFamily="34" charset="-122"/>
                <a:cs typeface="Inter" pitchFamily="34" charset="-120"/>
              </a:rPr>
              <a:t>The Helsinki Declaration is a set of ethical principles established by the World Medical Association (WMA) in 1964 to guide researchers in conducting medical research involving human participants. It serves as the primary ethical reference for clinical research and aims to protect the rights, safety, and well-being of research participants.</a:t>
            </a:r>
            <a:endParaRPr lang="en-US" dirty="0"/>
          </a:p>
        </p:txBody>
      </p:sp>
      <p:sp>
        <p:nvSpPr>
          <p:cNvPr id="9" name="Shape 7"/>
          <p:cNvSpPr/>
          <p:nvPr/>
        </p:nvSpPr>
        <p:spPr>
          <a:xfrm>
            <a:off x="7504688" y="2940367"/>
            <a:ext cx="660678" cy="22860"/>
          </a:xfrm>
          <a:prstGeom prst="roundRect">
            <a:avLst>
              <a:gd name="adj" fmla="val 346854"/>
            </a:avLst>
          </a:prstGeom>
          <a:solidFill>
            <a:srgbClr val="48367C"/>
          </a:solidFill>
          <a:ln/>
        </p:spPr>
      </p:sp>
      <p:sp>
        <p:nvSpPr>
          <p:cNvPr id="10" name="Shape 8"/>
          <p:cNvSpPr/>
          <p:nvPr/>
        </p:nvSpPr>
        <p:spPr>
          <a:xfrm>
            <a:off x="7102852" y="2739509"/>
            <a:ext cx="424696" cy="424696"/>
          </a:xfrm>
          <a:prstGeom prst="roundRect">
            <a:avLst>
              <a:gd name="adj" fmla="val 18670"/>
            </a:avLst>
          </a:prstGeom>
          <a:solidFill>
            <a:srgbClr val="2F1D63"/>
          </a:solidFill>
          <a:ln w="7620">
            <a:solidFill>
              <a:srgbClr val="48367C"/>
            </a:solidFill>
            <a:prstDash val="solid"/>
          </a:ln>
        </p:spPr>
      </p:sp>
      <p:sp>
        <p:nvSpPr>
          <p:cNvPr id="11" name="Text 9"/>
          <p:cNvSpPr/>
          <p:nvPr/>
        </p:nvSpPr>
        <p:spPr>
          <a:xfrm>
            <a:off x="7233821" y="2803208"/>
            <a:ext cx="162639" cy="297299"/>
          </a:xfrm>
          <a:prstGeom prst="rect">
            <a:avLst/>
          </a:prstGeom>
          <a:noFill/>
          <a:ln/>
        </p:spPr>
        <p:txBody>
          <a:bodyPr wrap="none" lIns="0" tIns="0" rIns="0" bIns="0" rtlCol="0" anchor="t"/>
          <a:lstStyle/>
          <a:p>
            <a:pPr marL="0" indent="0" algn="ctr">
              <a:lnSpc>
                <a:spcPts val="2300"/>
              </a:lnSpc>
              <a:buNone/>
            </a:pPr>
            <a:r>
              <a:rPr lang="en-US" sz="2300" b="1" kern="0" spc="-47" dirty="0">
                <a:solidFill>
                  <a:srgbClr val="E0D6DE"/>
                </a:solidFill>
                <a:latin typeface="Petrona Bold" pitchFamily="34" charset="0"/>
                <a:ea typeface="Petrona Bold" pitchFamily="34" charset="-122"/>
                <a:cs typeface="Petrona Bold" pitchFamily="34" charset="-120"/>
              </a:rPr>
              <a:t>2</a:t>
            </a:r>
            <a:endParaRPr lang="en-US" sz="2300" dirty="0"/>
          </a:p>
        </p:txBody>
      </p:sp>
      <p:sp>
        <p:nvSpPr>
          <p:cNvPr id="12" name="Text 10"/>
          <p:cNvSpPr/>
          <p:nvPr/>
        </p:nvSpPr>
        <p:spPr>
          <a:xfrm>
            <a:off x="8353425" y="2715935"/>
            <a:ext cx="2477810" cy="309682"/>
          </a:xfrm>
          <a:prstGeom prst="rect">
            <a:avLst/>
          </a:prstGeom>
          <a:noFill/>
          <a:ln/>
        </p:spPr>
        <p:txBody>
          <a:bodyPr wrap="none" lIns="0" tIns="0" rIns="0" bIns="0" rtlCol="0" anchor="t"/>
          <a:lstStyle/>
          <a:p>
            <a:pPr marL="0" indent="0" algn="l">
              <a:lnSpc>
                <a:spcPts val="2400"/>
              </a:lnSpc>
              <a:buNone/>
            </a:pPr>
            <a:r>
              <a:rPr lang="en-US" sz="2400" b="1" kern="0" spc="-39" dirty="0">
                <a:solidFill>
                  <a:srgbClr val="E0D6DE"/>
                </a:solidFill>
                <a:latin typeface="Petrona Bold" pitchFamily="34" charset="0"/>
                <a:ea typeface="Petrona Bold" pitchFamily="34" charset="-122"/>
                <a:cs typeface="Petrona Bold" pitchFamily="34" charset="-120"/>
              </a:rPr>
              <a:t>Key Principles</a:t>
            </a:r>
            <a:endParaRPr lang="en-US" sz="2400" dirty="0"/>
          </a:p>
        </p:txBody>
      </p:sp>
      <p:sp>
        <p:nvSpPr>
          <p:cNvPr id="13" name="Text 11"/>
          <p:cNvSpPr/>
          <p:nvPr/>
        </p:nvSpPr>
        <p:spPr>
          <a:xfrm>
            <a:off x="8353425" y="3138845"/>
            <a:ext cx="5616297" cy="906185"/>
          </a:xfrm>
          <a:prstGeom prst="rect">
            <a:avLst/>
          </a:prstGeom>
          <a:noFill/>
          <a:ln/>
        </p:spPr>
        <p:txBody>
          <a:bodyPr wrap="square" lIns="0" tIns="0" rIns="0" bIns="0" rtlCol="0" anchor="t"/>
          <a:lstStyle/>
          <a:p>
            <a:pPr marL="0" indent="0" algn="l">
              <a:lnSpc>
                <a:spcPts val="2350"/>
              </a:lnSpc>
              <a:buNone/>
            </a:pPr>
            <a:r>
              <a:rPr lang="en-US" kern="0" spc="-30" dirty="0">
                <a:solidFill>
                  <a:srgbClr val="E0D6DE"/>
                </a:solidFill>
                <a:latin typeface="Inter" pitchFamily="34" charset="0"/>
                <a:ea typeface="Inter" pitchFamily="34" charset="-122"/>
                <a:cs typeface="Inter" pitchFamily="34" charset="-120"/>
              </a:rPr>
              <a:t>Respect for Human Rights, Priority of Patient Welfare, Informed Consent, Ethical Review, Risk Minimization, Protection of Vulnerable Groups, Transparency and Publication.</a:t>
            </a:r>
            <a:endParaRPr lang="en-US" dirty="0"/>
          </a:p>
        </p:txBody>
      </p:sp>
      <p:sp>
        <p:nvSpPr>
          <p:cNvPr id="14" name="Shape 12"/>
          <p:cNvSpPr/>
          <p:nvPr/>
        </p:nvSpPr>
        <p:spPr>
          <a:xfrm>
            <a:off x="6465034" y="4797981"/>
            <a:ext cx="660678" cy="22860"/>
          </a:xfrm>
          <a:prstGeom prst="roundRect">
            <a:avLst>
              <a:gd name="adj" fmla="val 346854"/>
            </a:avLst>
          </a:prstGeom>
          <a:solidFill>
            <a:srgbClr val="48367C"/>
          </a:solidFill>
          <a:ln/>
        </p:spPr>
      </p:sp>
      <p:sp>
        <p:nvSpPr>
          <p:cNvPr id="15" name="Shape 13"/>
          <p:cNvSpPr/>
          <p:nvPr/>
        </p:nvSpPr>
        <p:spPr>
          <a:xfrm>
            <a:off x="7102852" y="4597122"/>
            <a:ext cx="424696" cy="424696"/>
          </a:xfrm>
          <a:prstGeom prst="roundRect">
            <a:avLst>
              <a:gd name="adj" fmla="val 18670"/>
            </a:avLst>
          </a:prstGeom>
          <a:solidFill>
            <a:srgbClr val="2F1D63"/>
          </a:solidFill>
          <a:ln w="7620">
            <a:solidFill>
              <a:srgbClr val="48367C"/>
            </a:solidFill>
            <a:prstDash val="solid"/>
          </a:ln>
        </p:spPr>
      </p:sp>
      <p:sp>
        <p:nvSpPr>
          <p:cNvPr id="16" name="Text 14"/>
          <p:cNvSpPr/>
          <p:nvPr/>
        </p:nvSpPr>
        <p:spPr>
          <a:xfrm>
            <a:off x="7233940" y="4660821"/>
            <a:ext cx="162401" cy="297299"/>
          </a:xfrm>
          <a:prstGeom prst="rect">
            <a:avLst/>
          </a:prstGeom>
          <a:noFill/>
          <a:ln/>
        </p:spPr>
        <p:txBody>
          <a:bodyPr wrap="none" lIns="0" tIns="0" rIns="0" bIns="0" rtlCol="0" anchor="t"/>
          <a:lstStyle/>
          <a:p>
            <a:pPr marL="0" indent="0" algn="ctr">
              <a:lnSpc>
                <a:spcPts val="2300"/>
              </a:lnSpc>
              <a:buNone/>
            </a:pPr>
            <a:r>
              <a:rPr lang="en-US" sz="2300" b="1" kern="0" spc="-47" dirty="0">
                <a:solidFill>
                  <a:srgbClr val="E0D6DE"/>
                </a:solidFill>
                <a:latin typeface="Petrona Bold" pitchFamily="34" charset="0"/>
                <a:ea typeface="Petrona Bold" pitchFamily="34" charset="-122"/>
                <a:cs typeface="Petrona Bold" pitchFamily="34" charset="-120"/>
              </a:rPr>
              <a:t>3</a:t>
            </a:r>
            <a:endParaRPr lang="en-US" sz="2300" dirty="0"/>
          </a:p>
        </p:txBody>
      </p:sp>
      <p:sp>
        <p:nvSpPr>
          <p:cNvPr id="17" name="Text 15"/>
          <p:cNvSpPr/>
          <p:nvPr/>
        </p:nvSpPr>
        <p:spPr>
          <a:xfrm>
            <a:off x="3799165" y="4573548"/>
            <a:ext cx="2477810" cy="309682"/>
          </a:xfrm>
          <a:prstGeom prst="rect">
            <a:avLst/>
          </a:prstGeom>
          <a:noFill/>
          <a:ln/>
        </p:spPr>
        <p:txBody>
          <a:bodyPr wrap="none" lIns="0" tIns="0" rIns="0" bIns="0" rtlCol="0" anchor="t"/>
          <a:lstStyle/>
          <a:p>
            <a:pPr marL="0" indent="0" algn="r">
              <a:lnSpc>
                <a:spcPts val="2400"/>
              </a:lnSpc>
              <a:buNone/>
            </a:pPr>
            <a:r>
              <a:rPr lang="en-US" sz="2400" b="1" kern="0" spc="-39" dirty="0">
                <a:solidFill>
                  <a:srgbClr val="E0D6DE"/>
                </a:solidFill>
                <a:latin typeface="Petrona Bold" pitchFamily="34" charset="0"/>
                <a:ea typeface="Petrona Bold" pitchFamily="34" charset="-122"/>
                <a:cs typeface="Petrona Bold" pitchFamily="34" charset="-120"/>
              </a:rPr>
              <a:t>Impact</a:t>
            </a:r>
            <a:endParaRPr lang="en-US" sz="2400" dirty="0"/>
          </a:p>
        </p:txBody>
      </p:sp>
      <p:sp>
        <p:nvSpPr>
          <p:cNvPr id="18" name="Text 16"/>
          <p:cNvSpPr/>
          <p:nvPr/>
        </p:nvSpPr>
        <p:spPr>
          <a:xfrm>
            <a:off x="660678" y="4996458"/>
            <a:ext cx="5616297" cy="906185"/>
          </a:xfrm>
          <a:prstGeom prst="rect">
            <a:avLst/>
          </a:prstGeom>
          <a:noFill/>
          <a:ln/>
        </p:spPr>
        <p:txBody>
          <a:bodyPr wrap="square" lIns="0" tIns="0" rIns="0" bIns="0" rtlCol="0" anchor="t"/>
          <a:lstStyle/>
          <a:p>
            <a:pPr marL="0" indent="0" algn="r">
              <a:lnSpc>
                <a:spcPts val="2350"/>
              </a:lnSpc>
              <a:buNone/>
            </a:pPr>
            <a:r>
              <a:rPr lang="en-US" kern="0" spc="-30" dirty="0">
                <a:solidFill>
                  <a:srgbClr val="E0D6DE"/>
                </a:solidFill>
                <a:latin typeface="Inter" pitchFamily="34" charset="0"/>
                <a:ea typeface="Inter" pitchFamily="34" charset="-122"/>
                <a:cs typeface="Inter" pitchFamily="34" charset="-120"/>
              </a:rPr>
              <a:t>It became the foundation for many international laws and regulations governing clinical research, such as Good Clinical Practice (GCP) guidelines and FDA regulations.</a:t>
            </a:r>
            <a:endParaRPr lang="en-US" dirty="0"/>
          </a:p>
        </p:txBody>
      </p:sp>
      <p:sp>
        <p:nvSpPr>
          <p:cNvPr id="19" name="Shape 17"/>
          <p:cNvSpPr/>
          <p:nvPr/>
        </p:nvSpPr>
        <p:spPr>
          <a:xfrm>
            <a:off x="7504688" y="5745599"/>
            <a:ext cx="660678" cy="22860"/>
          </a:xfrm>
          <a:prstGeom prst="roundRect">
            <a:avLst>
              <a:gd name="adj" fmla="val 346854"/>
            </a:avLst>
          </a:prstGeom>
          <a:solidFill>
            <a:srgbClr val="48367C"/>
          </a:solidFill>
          <a:ln/>
        </p:spPr>
      </p:sp>
      <p:sp>
        <p:nvSpPr>
          <p:cNvPr id="20" name="Shape 18"/>
          <p:cNvSpPr/>
          <p:nvPr/>
        </p:nvSpPr>
        <p:spPr>
          <a:xfrm>
            <a:off x="7102852" y="5544741"/>
            <a:ext cx="424696" cy="424696"/>
          </a:xfrm>
          <a:prstGeom prst="roundRect">
            <a:avLst>
              <a:gd name="adj" fmla="val 18670"/>
            </a:avLst>
          </a:prstGeom>
          <a:solidFill>
            <a:srgbClr val="2F1D63"/>
          </a:solidFill>
          <a:ln w="7620">
            <a:solidFill>
              <a:srgbClr val="48367C"/>
            </a:solidFill>
            <a:prstDash val="solid"/>
          </a:ln>
        </p:spPr>
      </p:sp>
      <p:sp>
        <p:nvSpPr>
          <p:cNvPr id="21" name="Text 19"/>
          <p:cNvSpPr/>
          <p:nvPr/>
        </p:nvSpPr>
        <p:spPr>
          <a:xfrm>
            <a:off x="7237988" y="5608439"/>
            <a:ext cx="154305" cy="297299"/>
          </a:xfrm>
          <a:prstGeom prst="rect">
            <a:avLst/>
          </a:prstGeom>
          <a:noFill/>
          <a:ln/>
        </p:spPr>
        <p:txBody>
          <a:bodyPr wrap="none" lIns="0" tIns="0" rIns="0" bIns="0" rtlCol="0" anchor="t"/>
          <a:lstStyle/>
          <a:p>
            <a:pPr marL="0" indent="0" algn="ctr">
              <a:lnSpc>
                <a:spcPts val="2300"/>
              </a:lnSpc>
              <a:buNone/>
            </a:pPr>
            <a:r>
              <a:rPr lang="en-US" sz="2300" b="1" kern="0" spc="-47" dirty="0">
                <a:solidFill>
                  <a:srgbClr val="E0D6DE"/>
                </a:solidFill>
                <a:latin typeface="Petrona Bold" pitchFamily="34" charset="0"/>
                <a:ea typeface="Petrona Bold" pitchFamily="34" charset="-122"/>
                <a:cs typeface="Petrona Bold" pitchFamily="34" charset="-120"/>
              </a:rPr>
              <a:t>4</a:t>
            </a:r>
            <a:endParaRPr lang="en-US" sz="2300" dirty="0"/>
          </a:p>
        </p:txBody>
      </p:sp>
      <p:sp>
        <p:nvSpPr>
          <p:cNvPr id="22" name="Text 20"/>
          <p:cNvSpPr/>
          <p:nvPr/>
        </p:nvSpPr>
        <p:spPr>
          <a:xfrm>
            <a:off x="8353425" y="5521166"/>
            <a:ext cx="2477810" cy="309682"/>
          </a:xfrm>
          <a:prstGeom prst="rect">
            <a:avLst/>
          </a:prstGeom>
          <a:noFill/>
          <a:ln/>
        </p:spPr>
        <p:txBody>
          <a:bodyPr wrap="none" lIns="0" tIns="0" rIns="0" bIns="0" rtlCol="0" anchor="t"/>
          <a:lstStyle/>
          <a:p>
            <a:pPr marL="0" indent="0" algn="l">
              <a:lnSpc>
                <a:spcPts val="2400"/>
              </a:lnSpc>
              <a:buNone/>
            </a:pPr>
            <a:r>
              <a:rPr lang="en-US" sz="2400" b="1" kern="0" spc="-39" dirty="0">
                <a:solidFill>
                  <a:srgbClr val="E0D6DE"/>
                </a:solidFill>
                <a:latin typeface="Petrona Bold" pitchFamily="34" charset="0"/>
                <a:ea typeface="Petrona Bold" pitchFamily="34" charset="-122"/>
                <a:cs typeface="Petrona Bold" pitchFamily="34" charset="-120"/>
              </a:rPr>
              <a:t>Relevance</a:t>
            </a:r>
            <a:endParaRPr lang="en-US" sz="2400" dirty="0"/>
          </a:p>
        </p:txBody>
      </p:sp>
      <p:sp>
        <p:nvSpPr>
          <p:cNvPr id="23" name="Text 21"/>
          <p:cNvSpPr/>
          <p:nvPr/>
        </p:nvSpPr>
        <p:spPr>
          <a:xfrm>
            <a:off x="8353425" y="5944076"/>
            <a:ext cx="5616297" cy="1510308"/>
          </a:xfrm>
          <a:prstGeom prst="rect">
            <a:avLst/>
          </a:prstGeom>
          <a:noFill/>
          <a:ln/>
        </p:spPr>
        <p:txBody>
          <a:bodyPr wrap="square" lIns="0" tIns="0" rIns="0" bIns="0" rtlCol="0" anchor="t"/>
          <a:lstStyle/>
          <a:p>
            <a:pPr marL="0" indent="0" algn="l">
              <a:lnSpc>
                <a:spcPts val="2350"/>
              </a:lnSpc>
              <a:buNone/>
            </a:pPr>
            <a:r>
              <a:rPr lang="en-US" kern="0" spc="-30" dirty="0">
                <a:solidFill>
                  <a:srgbClr val="E0D6DE"/>
                </a:solidFill>
                <a:latin typeface="Inter" pitchFamily="34" charset="0"/>
                <a:ea typeface="Inter" pitchFamily="34" charset="-122"/>
                <a:cs typeface="Inter" pitchFamily="34" charset="-120"/>
              </a:rPr>
              <a:t>The Helsinki Declaration is a mandatory ethical reference for research involving human subjects, particularly in pharmaceutical studies and clinical trials. Researchers must adhere to its principles to ensure ethical research practices and participant safety.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59769"/>
            <a:ext cx="13042821" cy="1488519"/>
          </a:xfrm>
          <a:prstGeom prst="rect">
            <a:avLst/>
          </a:prstGeom>
          <a:noFill/>
          <a:ln/>
        </p:spPr>
        <p:txBody>
          <a:bodyPr wrap="squar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Good Clinical Practice (GCP) and Regulatory Oversight</a:t>
            </a:r>
            <a:endParaRPr lang="en-US" sz="4650" dirty="0"/>
          </a:p>
        </p:txBody>
      </p:sp>
      <p:sp>
        <p:nvSpPr>
          <p:cNvPr id="3" name="Text 1"/>
          <p:cNvSpPr/>
          <p:nvPr/>
        </p:nvSpPr>
        <p:spPr>
          <a:xfrm>
            <a:off x="793790" y="4015264"/>
            <a:ext cx="3728442" cy="372070"/>
          </a:xfrm>
          <a:prstGeom prst="rect">
            <a:avLst/>
          </a:prstGeom>
          <a:noFill/>
          <a:ln/>
        </p:spPr>
        <p:txBody>
          <a:bodyPr wrap="none" lIns="0" tIns="0" rIns="0" bIns="0" rtlCol="0" anchor="t"/>
          <a:lstStyle/>
          <a:p>
            <a:pPr marL="0" indent="0">
              <a:lnSpc>
                <a:spcPts val="2900"/>
              </a:lnSpc>
              <a:buNone/>
            </a:pPr>
            <a:r>
              <a:rPr lang="en-US" sz="2300" b="1" kern="0" spc="-47" dirty="0">
                <a:solidFill>
                  <a:srgbClr val="FF8AAF"/>
                </a:solidFill>
                <a:latin typeface="Petrona Bold" pitchFamily="34" charset="0"/>
                <a:ea typeface="Petrona Bold" pitchFamily="34" charset="-122"/>
                <a:cs typeface="Petrona Bold" pitchFamily="34" charset="-120"/>
              </a:rPr>
              <a:t>Good Clinical Practice (GCP)</a:t>
            </a:r>
            <a:endParaRPr lang="en-US" sz="2300" dirty="0"/>
          </a:p>
        </p:txBody>
      </p:sp>
      <p:sp>
        <p:nvSpPr>
          <p:cNvPr id="4" name="Text 2"/>
          <p:cNvSpPr/>
          <p:nvPr/>
        </p:nvSpPr>
        <p:spPr>
          <a:xfrm>
            <a:off x="793790" y="4614148"/>
            <a:ext cx="6244709"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GCP guidelines by the International Council for Harmonisation (ICH) provide ethical and scientific standards for clinical trials. They emphasize data integrity, participant rights, and regulatory compliance.</a:t>
            </a:r>
            <a:endParaRPr lang="en-US" sz="1750" dirty="0"/>
          </a:p>
        </p:txBody>
      </p:sp>
      <p:sp>
        <p:nvSpPr>
          <p:cNvPr id="5" name="Text 3"/>
          <p:cNvSpPr/>
          <p:nvPr/>
        </p:nvSpPr>
        <p:spPr>
          <a:xfrm>
            <a:off x="7599521" y="4015264"/>
            <a:ext cx="481976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FF8AAF"/>
                </a:solidFill>
                <a:latin typeface="Petrona Bold" pitchFamily="34" charset="0"/>
                <a:ea typeface="Petrona Bold" pitchFamily="34" charset="-122"/>
                <a:cs typeface="Petrona Bold" pitchFamily="34" charset="-120"/>
              </a:rPr>
              <a:t>Regulatory Oversight (FDA and EMA)</a:t>
            </a:r>
            <a:endParaRPr lang="en-US" sz="2300" dirty="0"/>
          </a:p>
        </p:txBody>
      </p:sp>
      <p:sp>
        <p:nvSpPr>
          <p:cNvPr id="6" name="Text 4"/>
          <p:cNvSpPr/>
          <p:nvPr/>
        </p:nvSpPr>
        <p:spPr>
          <a:xfrm>
            <a:off x="7599521" y="4614148"/>
            <a:ext cx="6244709"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Clinical trials must comply with regulations from agencies such as the U.S. FDA and the European Medicines Agency (EMA) to ensure ethical and safe research practices.</a:t>
            </a:r>
            <a:endParaRPr lang="en-US" sz="17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841653"/>
            <a:ext cx="11247834" cy="744260"/>
          </a:xfrm>
          <a:prstGeom prst="rect">
            <a:avLst/>
          </a:prstGeom>
          <a:noFill/>
          <a:ln/>
        </p:spPr>
        <p:txBody>
          <a:bodyPr wrap="non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Ethical Considerations in Animal Research</a:t>
            </a:r>
            <a:endParaRPr lang="en-US" sz="4650" dirty="0"/>
          </a:p>
        </p:txBody>
      </p:sp>
      <p:sp>
        <p:nvSpPr>
          <p:cNvPr id="3" name="Text 1"/>
          <p:cNvSpPr/>
          <p:nvPr/>
        </p:nvSpPr>
        <p:spPr>
          <a:xfrm>
            <a:off x="1715453" y="2039541"/>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The 3Rs Principle</a:t>
            </a:r>
            <a:endParaRPr lang="en-US" sz="2300" dirty="0"/>
          </a:p>
        </p:txBody>
      </p:sp>
      <p:sp>
        <p:nvSpPr>
          <p:cNvPr id="4" name="Text 2"/>
          <p:cNvSpPr/>
          <p:nvPr/>
        </p:nvSpPr>
        <p:spPr>
          <a:xfrm>
            <a:off x="793790" y="2547699"/>
            <a:ext cx="3898702" cy="2177415"/>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Replacement: Finding alternatives to animal testing. Reduction: Using the minimum number of animals required. Refinement: Improving experimental procedures to reduce pain, distress, and suffering.</a:t>
            </a:r>
            <a:endParaRPr lang="en-US" sz="1750" dirty="0"/>
          </a:p>
        </p:txBody>
      </p:sp>
      <p:pic>
        <p:nvPicPr>
          <p:cNvPr id="5" name="Image 0" descr="preencoded.png"/>
          <p:cNvPicPr>
            <a:picLocks noChangeAspect="1"/>
          </p:cNvPicPr>
          <p:nvPr/>
        </p:nvPicPr>
        <p:blipFill>
          <a:blip r:embed="rId3"/>
          <a:stretch>
            <a:fillRect/>
          </a:stretch>
        </p:blipFill>
        <p:spPr>
          <a:xfrm>
            <a:off x="5032653" y="2431256"/>
            <a:ext cx="4564975" cy="4564975"/>
          </a:xfrm>
          <a:prstGeom prst="rect">
            <a:avLst/>
          </a:prstGeom>
        </p:spPr>
      </p:pic>
      <p:sp>
        <p:nvSpPr>
          <p:cNvPr id="6" name="Text 3"/>
          <p:cNvSpPr/>
          <p:nvPr/>
        </p:nvSpPr>
        <p:spPr>
          <a:xfrm>
            <a:off x="6338530" y="3179683"/>
            <a:ext cx="115729" cy="453509"/>
          </a:xfrm>
          <a:prstGeom prst="rect">
            <a:avLst/>
          </a:prstGeom>
          <a:noFill/>
          <a:ln/>
        </p:spPr>
        <p:txBody>
          <a:bodyPr wrap="none" lIns="0" tIns="0" rIns="0" bIns="0" rtlCol="0" anchor="t"/>
          <a:lstStyle/>
          <a:p>
            <a:pPr marL="0" indent="0">
              <a:lnSpc>
                <a:spcPts val="3550"/>
              </a:lnSpc>
              <a:buNone/>
            </a:pPr>
            <a:r>
              <a:rPr lang="en-US" sz="2200" b="1" kern="0" spc="-45" dirty="0">
                <a:solidFill>
                  <a:srgbClr val="E0D6DE"/>
                </a:solidFill>
                <a:latin typeface="Petrona Bold" pitchFamily="34" charset="0"/>
                <a:ea typeface="Petrona Bold" pitchFamily="34" charset="-122"/>
                <a:cs typeface="Petrona Bold" pitchFamily="34" charset="-120"/>
              </a:rPr>
              <a:t>1</a:t>
            </a:r>
            <a:endParaRPr lang="en-US" sz="2200" dirty="0"/>
          </a:p>
        </p:txBody>
      </p:sp>
      <p:sp>
        <p:nvSpPr>
          <p:cNvPr id="7" name="Text 4"/>
          <p:cNvSpPr/>
          <p:nvPr/>
        </p:nvSpPr>
        <p:spPr>
          <a:xfrm>
            <a:off x="9937790" y="2220992"/>
            <a:ext cx="3801308"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Ethical Review and Oversight</a:t>
            </a:r>
            <a:endParaRPr lang="en-US" sz="2300" dirty="0"/>
          </a:p>
        </p:txBody>
      </p:sp>
      <p:sp>
        <p:nvSpPr>
          <p:cNvPr id="8" name="Text 5"/>
          <p:cNvSpPr/>
          <p:nvPr/>
        </p:nvSpPr>
        <p:spPr>
          <a:xfrm>
            <a:off x="9937790" y="2729151"/>
            <a:ext cx="3898821"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All animal research must be approved by an Institutional Animal Care and Use Committee (IACUC) or a similar ethical board to ensure compliance with legal and ethical standards.</a:t>
            </a:r>
            <a:endParaRPr lang="en-US" sz="1750" dirty="0"/>
          </a:p>
        </p:txBody>
      </p:sp>
      <p:pic>
        <p:nvPicPr>
          <p:cNvPr id="9" name="Image 1" descr="preencoded.png"/>
          <p:cNvPicPr>
            <a:picLocks noChangeAspect="1"/>
          </p:cNvPicPr>
          <p:nvPr/>
        </p:nvPicPr>
        <p:blipFill>
          <a:blip r:embed="rId4"/>
          <a:stretch>
            <a:fillRect/>
          </a:stretch>
        </p:blipFill>
        <p:spPr>
          <a:xfrm>
            <a:off x="5032653" y="2431256"/>
            <a:ext cx="4564975" cy="4564975"/>
          </a:xfrm>
          <a:prstGeom prst="rect">
            <a:avLst/>
          </a:prstGeom>
        </p:spPr>
      </p:pic>
      <p:sp>
        <p:nvSpPr>
          <p:cNvPr id="10" name="Text 6"/>
          <p:cNvSpPr/>
          <p:nvPr/>
        </p:nvSpPr>
        <p:spPr>
          <a:xfrm>
            <a:off x="8544758" y="3568184"/>
            <a:ext cx="155019" cy="453509"/>
          </a:xfrm>
          <a:prstGeom prst="rect">
            <a:avLst/>
          </a:prstGeom>
          <a:noFill/>
          <a:ln/>
        </p:spPr>
        <p:txBody>
          <a:bodyPr wrap="none" lIns="0" tIns="0" rIns="0" bIns="0" rtlCol="0" anchor="t"/>
          <a:lstStyle/>
          <a:p>
            <a:pPr marL="0" indent="0">
              <a:lnSpc>
                <a:spcPts val="3550"/>
              </a:lnSpc>
              <a:buNone/>
            </a:pPr>
            <a:r>
              <a:rPr lang="en-US" sz="2200" b="1" kern="0" spc="-45" dirty="0">
                <a:solidFill>
                  <a:srgbClr val="E0D6DE"/>
                </a:solidFill>
                <a:latin typeface="Petrona Bold" pitchFamily="34" charset="0"/>
                <a:ea typeface="Petrona Bold" pitchFamily="34" charset="-122"/>
                <a:cs typeface="Petrona Bold" pitchFamily="34" charset="-120"/>
              </a:rPr>
              <a:t>2</a:t>
            </a:r>
            <a:endParaRPr lang="en-US" sz="2200" dirty="0"/>
          </a:p>
        </p:txBody>
      </p:sp>
      <p:sp>
        <p:nvSpPr>
          <p:cNvPr id="11" name="Text 7"/>
          <p:cNvSpPr/>
          <p:nvPr/>
        </p:nvSpPr>
        <p:spPr>
          <a:xfrm>
            <a:off x="9937790" y="5428178"/>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Animal Welfare</a:t>
            </a:r>
            <a:endParaRPr lang="en-US" sz="2300" dirty="0"/>
          </a:p>
        </p:txBody>
      </p:sp>
      <p:sp>
        <p:nvSpPr>
          <p:cNvPr id="12" name="Text 8"/>
          <p:cNvSpPr/>
          <p:nvPr/>
        </p:nvSpPr>
        <p:spPr>
          <a:xfrm>
            <a:off x="9937790" y="5936337"/>
            <a:ext cx="38988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Avoidance of unnecessary pain and distress, proper housing and care, humane endpoints and euthanasia.</a:t>
            </a:r>
            <a:endParaRPr lang="en-US" sz="1750" dirty="0"/>
          </a:p>
        </p:txBody>
      </p:sp>
      <p:pic>
        <p:nvPicPr>
          <p:cNvPr id="13" name="Image 2" descr="preencoded.png"/>
          <p:cNvPicPr>
            <a:picLocks noChangeAspect="1"/>
          </p:cNvPicPr>
          <p:nvPr/>
        </p:nvPicPr>
        <p:blipFill>
          <a:blip r:embed="rId5"/>
          <a:stretch>
            <a:fillRect/>
          </a:stretch>
        </p:blipFill>
        <p:spPr>
          <a:xfrm>
            <a:off x="5032653" y="2431256"/>
            <a:ext cx="4564975" cy="4564975"/>
          </a:xfrm>
          <a:prstGeom prst="rect">
            <a:avLst/>
          </a:prstGeom>
        </p:spPr>
      </p:pic>
      <p:sp>
        <p:nvSpPr>
          <p:cNvPr id="14" name="Text 9"/>
          <p:cNvSpPr/>
          <p:nvPr/>
        </p:nvSpPr>
        <p:spPr>
          <a:xfrm>
            <a:off x="8156377" y="5794058"/>
            <a:ext cx="154781" cy="453509"/>
          </a:xfrm>
          <a:prstGeom prst="rect">
            <a:avLst/>
          </a:prstGeom>
          <a:noFill/>
          <a:ln/>
        </p:spPr>
        <p:txBody>
          <a:bodyPr wrap="none" lIns="0" tIns="0" rIns="0" bIns="0" rtlCol="0" anchor="t"/>
          <a:lstStyle/>
          <a:p>
            <a:pPr marL="0" indent="0">
              <a:lnSpc>
                <a:spcPts val="3550"/>
              </a:lnSpc>
              <a:buNone/>
            </a:pPr>
            <a:r>
              <a:rPr lang="en-US" sz="2200" b="1" kern="0" spc="-45" dirty="0">
                <a:solidFill>
                  <a:srgbClr val="E0D6DE"/>
                </a:solidFill>
                <a:latin typeface="Petrona Bold" pitchFamily="34" charset="0"/>
                <a:ea typeface="Petrona Bold" pitchFamily="34" charset="-122"/>
                <a:cs typeface="Petrona Bold" pitchFamily="34" charset="-120"/>
              </a:rPr>
              <a:t>3</a:t>
            </a:r>
            <a:endParaRPr lang="en-US" sz="2200" dirty="0"/>
          </a:p>
        </p:txBody>
      </p:sp>
      <p:sp>
        <p:nvSpPr>
          <p:cNvPr id="15" name="Text 10"/>
          <p:cNvSpPr/>
          <p:nvPr/>
        </p:nvSpPr>
        <p:spPr>
          <a:xfrm>
            <a:off x="1715453" y="5065276"/>
            <a:ext cx="2977039" cy="372070"/>
          </a:xfrm>
          <a:prstGeom prst="rect">
            <a:avLst/>
          </a:prstGeom>
          <a:noFill/>
          <a:ln/>
        </p:spPr>
        <p:txBody>
          <a:bodyPr wrap="none" lIns="0" tIns="0" rIns="0" bIns="0" rtlCol="0" anchor="t"/>
          <a:lstStyle/>
          <a:p>
            <a:pPr marL="0" indent="0" algn="r">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Transparency</a:t>
            </a:r>
            <a:endParaRPr lang="en-US" sz="2300" dirty="0"/>
          </a:p>
        </p:txBody>
      </p:sp>
      <p:sp>
        <p:nvSpPr>
          <p:cNvPr id="16" name="Text 11"/>
          <p:cNvSpPr/>
          <p:nvPr/>
        </p:nvSpPr>
        <p:spPr>
          <a:xfrm>
            <a:off x="793790" y="5573435"/>
            <a:ext cx="3898702" cy="1814513"/>
          </a:xfrm>
          <a:prstGeom prst="rect">
            <a:avLst/>
          </a:prstGeom>
          <a:noFill/>
          <a:ln/>
        </p:spPr>
        <p:txBody>
          <a:bodyPr wrap="square" lIns="0" tIns="0" rIns="0" bIns="0" rtlCol="0" anchor="t"/>
          <a:lstStyle/>
          <a:p>
            <a:pPr marL="0" indent="0" algn="r">
              <a:lnSpc>
                <a:spcPts val="2850"/>
              </a:lnSpc>
              <a:buNone/>
            </a:pPr>
            <a:r>
              <a:rPr lang="en-US" sz="1750" kern="0" spc="-36" dirty="0">
                <a:solidFill>
                  <a:srgbClr val="E0D6DE"/>
                </a:solidFill>
                <a:latin typeface="Inter" pitchFamily="34" charset="0"/>
                <a:ea typeface="Inter" pitchFamily="34" charset="-122"/>
                <a:cs typeface="Inter" pitchFamily="34" charset="-120"/>
              </a:rPr>
              <a:t>Research data must be documented and published transparently to prevent unnecessary repetition of experiments and reduce the number of animals used in future studies.</a:t>
            </a:r>
            <a:endParaRPr lang="en-US" sz="1750" dirty="0"/>
          </a:p>
        </p:txBody>
      </p:sp>
      <p:pic>
        <p:nvPicPr>
          <p:cNvPr id="17" name="Image 3" descr="preencoded.png"/>
          <p:cNvPicPr>
            <a:picLocks noChangeAspect="1"/>
          </p:cNvPicPr>
          <p:nvPr/>
        </p:nvPicPr>
        <p:blipFill>
          <a:blip r:embed="rId6"/>
          <a:stretch>
            <a:fillRect/>
          </a:stretch>
        </p:blipFill>
        <p:spPr>
          <a:xfrm>
            <a:off x="5032653" y="2431256"/>
            <a:ext cx="4564975" cy="4564975"/>
          </a:xfrm>
          <a:prstGeom prst="rect">
            <a:avLst/>
          </a:prstGeom>
        </p:spPr>
      </p:pic>
      <p:sp>
        <p:nvSpPr>
          <p:cNvPr id="18" name="Text 12"/>
          <p:cNvSpPr/>
          <p:nvPr/>
        </p:nvSpPr>
        <p:spPr>
          <a:xfrm>
            <a:off x="5934313" y="5405557"/>
            <a:ext cx="147161" cy="453509"/>
          </a:xfrm>
          <a:prstGeom prst="rect">
            <a:avLst/>
          </a:prstGeom>
          <a:noFill/>
          <a:ln/>
        </p:spPr>
        <p:txBody>
          <a:bodyPr wrap="none" lIns="0" tIns="0" rIns="0" bIns="0" rtlCol="0" anchor="t"/>
          <a:lstStyle/>
          <a:p>
            <a:pPr marL="0" indent="0">
              <a:lnSpc>
                <a:spcPts val="3550"/>
              </a:lnSpc>
              <a:buNone/>
            </a:pPr>
            <a:r>
              <a:rPr lang="en-US" sz="2200" b="1" kern="0" spc="-45" dirty="0">
                <a:solidFill>
                  <a:srgbClr val="E0D6DE"/>
                </a:solidFill>
                <a:latin typeface="Petrona Bold" pitchFamily="34" charset="0"/>
                <a:ea typeface="Petrona Bold" pitchFamily="34" charset="-122"/>
                <a:cs typeface="Petrona Bold" pitchFamily="34" charset="-120"/>
              </a:rPr>
              <a:t>4</a:t>
            </a:r>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39497"/>
            <a:ext cx="13042821" cy="1488519"/>
          </a:xfrm>
          <a:prstGeom prst="rect">
            <a:avLst/>
          </a:prstGeom>
          <a:noFill/>
          <a:ln/>
        </p:spPr>
        <p:txBody>
          <a:bodyPr wrap="squar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Examples of Ethical Applications in Animal Research</a:t>
            </a:r>
            <a:endParaRPr lang="en-US" sz="4650" dirty="0"/>
          </a:p>
        </p:txBody>
      </p:sp>
      <p:pic>
        <p:nvPicPr>
          <p:cNvPr id="3" name="Image 0" descr="preencoded.png"/>
          <p:cNvPicPr>
            <a:picLocks noChangeAspect="1"/>
          </p:cNvPicPr>
          <p:nvPr/>
        </p:nvPicPr>
        <p:blipFill>
          <a:blip r:embed="rId3"/>
          <a:stretch>
            <a:fillRect/>
          </a:stretch>
        </p:blipFill>
        <p:spPr>
          <a:xfrm>
            <a:off x="793790" y="2681645"/>
            <a:ext cx="566976" cy="566976"/>
          </a:xfrm>
          <a:prstGeom prst="rect">
            <a:avLst/>
          </a:prstGeom>
        </p:spPr>
      </p:pic>
      <p:sp>
        <p:nvSpPr>
          <p:cNvPr id="4" name="Text 1"/>
          <p:cNvSpPr/>
          <p:nvPr/>
        </p:nvSpPr>
        <p:spPr>
          <a:xfrm>
            <a:off x="793790" y="3475434"/>
            <a:ext cx="3005495"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Using computer models instead of live animals to study drug interactions.</a:t>
            </a:r>
            <a:endParaRPr lang="en-US" sz="1750" dirty="0"/>
          </a:p>
        </p:txBody>
      </p:sp>
      <p:pic>
        <p:nvPicPr>
          <p:cNvPr id="5" name="Image 1" descr="preencoded.png"/>
          <p:cNvPicPr>
            <a:picLocks noChangeAspect="1"/>
          </p:cNvPicPr>
          <p:nvPr/>
        </p:nvPicPr>
        <p:blipFill>
          <a:blip r:embed="rId4"/>
          <a:stretch>
            <a:fillRect/>
          </a:stretch>
        </p:blipFill>
        <p:spPr>
          <a:xfrm>
            <a:off x="4139446" y="2681645"/>
            <a:ext cx="566976" cy="566976"/>
          </a:xfrm>
          <a:prstGeom prst="rect">
            <a:avLst/>
          </a:prstGeom>
        </p:spPr>
      </p:pic>
      <p:sp>
        <p:nvSpPr>
          <p:cNvPr id="6" name="Text 2"/>
          <p:cNvSpPr/>
          <p:nvPr/>
        </p:nvSpPr>
        <p:spPr>
          <a:xfrm>
            <a:off x="4139446" y="3475434"/>
            <a:ext cx="3005614"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Reducing the number of test animals by using advanced statistical methods.</a:t>
            </a:r>
            <a:endParaRPr lang="en-US" sz="1750" dirty="0"/>
          </a:p>
        </p:txBody>
      </p:sp>
      <p:pic>
        <p:nvPicPr>
          <p:cNvPr id="7" name="Image 2" descr="preencoded.png"/>
          <p:cNvPicPr>
            <a:picLocks noChangeAspect="1"/>
          </p:cNvPicPr>
          <p:nvPr/>
        </p:nvPicPr>
        <p:blipFill>
          <a:blip r:embed="rId5"/>
          <a:stretch>
            <a:fillRect/>
          </a:stretch>
        </p:blipFill>
        <p:spPr>
          <a:xfrm>
            <a:off x="7485221" y="2681645"/>
            <a:ext cx="566976" cy="566976"/>
          </a:xfrm>
          <a:prstGeom prst="rect">
            <a:avLst/>
          </a:prstGeom>
        </p:spPr>
      </p:pic>
      <p:sp>
        <p:nvSpPr>
          <p:cNvPr id="8" name="Text 3"/>
          <p:cNvSpPr/>
          <p:nvPr/>
        </p:nvSpPr>
        <p:spPr>
          <a:xfrm>
            <a:off x="7485221" y="3475434"/>
            <a:ext cx="3005614"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Improving surgical techniques to minimize pain and speed up recovery.</a:t>
            </a:r>
            <a:endParaRPr lang="en-US" sz="1750" dirty="0"/>
          </a:p>
        </p:txBody>
      </p:sp>
      <p:pic>
        <p:nvPicPr>
          <p:cNvPr id="9" name="Image 3" descr="preencoded.png"/>
          <p:cNvPicPr>
            <a:picLocks noChangeAspect="1"/>
          </p:cNvPicPr>
          <p:nvPr/>
        </p:nvPicPr>
        <p:blipFill>
          <a:blip r:embed="rId6"/>
          <a:stretch>
            <a:fillRect/>
          </a:stretch>
        </p:blipFill>
        <p:spPr>
          <a:xfrm>
            <a:off x="10830997" y="2681645"/>
            <a:ext cx="566976" cy="566976"/>
          </a:xfrm>
          <a:prstGeom prst="rect">
            <a:avLst/>
          </a:prstGeom>
        </p:spPr>
      </p:pic>
      <p:sp>
        <p:nvSpPr>
          <p:cNvPr id="10" name="Text 4"/>
          <p:cNvSpPr/>
          <p:nvPr/>
        </p:nvSpPr>
        <p:spPr>
          <a:xfrm>
            <a:off x="10830997" y="3475434"/>
            <a:ext cx="3005614"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Providing enriched environments (e.g., toys and social housing) to reduce stress.</a:t>
            </a:r>
            <a:endParaRPr lang="en-US" sz="1750" dirty="0"/>
          </a:p>
        </p:txBody>
      </p:sp>
      <p:pic>
        <p:nvPicPr>
          <p:cNvPr id="11" name="Image 4" descr="preencoded.png"/>
          <p:cNvPicPr>
            <a:picLocks noChangeAspect="1"/>
          </p:cNvPicPr>
          <p:nvPr/>
        </p:nvPicPr>
        <p:blipFill>
          <a:blip r:embed="rId7"/>
          <a:stretch>
            <a:fillRect/>
          </a:stretch>
        </p:blipFill>
        <p:spPr>
          <a:xfrm>
            <a:off x="793790" y="5607487"/>
            <a:ext cx="566976" cy="566976"/>
          </a:xfrm>
          <a:prstGeom prst="rect">
            <a:avLst/>
          </a:prstGeom>
        </p:spPr>
      </p:pic>
      <p:sp>
        <p:nvSpPr>
          <p:cNvPr id="12" name="Text 5"/>
          <p:cNvSpPr/>
          <p:nvPr/>
        </p:nvSpPr>
        <p:spPr>
          <a:xfrm>
            <a:off x="793790" y="6401276"/>
            <a:ext cx="3005495"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Inter" pitchFamily="34" charset="0"/>
                <a:ea typeface="Inter" pitchFamily="34" charset="-122"/>
                <a:cs typeface="Inter" pitchFamily="34" charset="-120"/>
              </a:rPr>
              <a:t>Rehabilitating animals post-experiment instead of euthanasia when possible.</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39867"/>
            <a:ext cx="7556421" cy="1488519"/>
          </a:xfrm>
          <a:prstGeom prst="rect">
            <a:avLst/>
          </a:prstGeom>
          <a:noFill/>
          <a:ln/>
        </p:spPr>
        <p:txBody>
          <a:bodyPr wrap="squar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Ethical Standards in Scientific Publishing</a:t>
            </a:r>
            <a:endParaRPr lang="en-US" sz="4650" dirty="0"/>
          </a:p>
        </p:txBody>
      </p:sp>
      <p:sp>
        <p:nvSpPr>
          <p:cNvPr id="4" name="Shape 1"/>
          <p:cNvSpPr/>
          <p:nvPr/>
        </p:nvSpPr>
        <p:spPr>
          <a:xfrm>
            <a:off x="793790" y="2668548"/>
            <a:ext cx="3664863" cy="2791539"/>
          </a:xfrm>
          <a:prstGeom prst="roundRect">
            <a:avLst>
              <a:gd name="adj" fmla="val 3413"/>
            </a:avLst>
          </a:prstGeom>
          <a:solidFill>
            <a:srgbClr val="2F1D63"/>
          </a:solidFill>
          <a:ln w="7620">
            <a:solidFill>
              <a:srgbClr val="48367C"/>
            </a:solidFill>
            <a:prstDash val="solid"/>
          </a:ln>
        </p:spPr>
      </p:sp>
      <p:sp>
        <p:nvSpPr>
          <p:cNvPr id="5" name="Text 2"/>
          <p:cNvSpPr/>
          <p:nvPr/>
        </p:nvSpPr>
        <p:spPr>
          <a:xfrm>
            <a:off x="1028224" y="2902982"/>
            <a:ext cx="297703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Plagiarism</a:t>
            </a:r>
            <a:endParaRPr lang="en-US" sz="2300" dirty="0"/>
          </a:p>
        </p:txBody>
      </p:sp>
      <p:sp>
        <p:nvSpPr>
          <p:cNvPr id="6" name="Text 3"/>
          <p:cNvSpPr/>
          <p:nvPr/>
        </p:nvSpPr>
        <p:spPr>
          <a:xfrm>
            <a:off x="1028224" y="3411141"/>
            <a:ext cx="3195995"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Plagiarism, or presenting another's work as one's own, is a serious ethical violation. Proper citation of sources is required.</a:t>
            </a:r>
            <a:endParaRPr lang="en-US" sz="1750" dirty="0"/>
          </a:p>
        </p:txBody>
      </p:sp>
      <p:sp>
        <p:nvSpPr>
          <p:cNvPr id="7" name="Shape 4"/>
          <p:cNvSpPr/>
          <p:nvPr/>
        </p:nvSpPr>
        <p:spPr>
          <a:xfrm>
            <a:off x="4685467" y="2668548"/>
            <a:ext cx="3664863" cy="2791539"/>
          </a:xfrm>
          <a:prstGeom prst="roundRect">
            <a:avLst>
              <a:gd name="adj" fmla="val 3413"/>
            </a:avLst>
          </a:prstGeom>
          <a:solidFill>
            <a:srgbClr val="2F1D63"/>
          </a:solidFill>
          <a:ln w="7620">
            <a:solidFill>
              <a:srgbClr val="48367C"/>
            </a:solidFill>
            <a:prstDash val="solid"/>
          </a:ln>
        </p:spPr>
      </p:sp>
      <p:sp>
        <p:nvSpPr>
          <p:cNvPr id="8" name="Text 5"/>
          <p:cNvSpPr/>
          <p:nvPr/>
        </p:nvSpPr>
        <p:spPr>
          <a:xfrm>
            <a:off x="4919901" y="2902982"/>
            <a:ext cx="2977039"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Conflict of Interest</a:t>
            </a:r>
            <a:endParaRPr lang="en-US" sz="2300" dirty="0"/>
          </a:p>
        </p:txBody>
      </p:sp>
      <p:sp>
        <p:nvSpPr>
          <p:cNvPr id="9" name="Text 6"/>
          <p:cNvSpPr/>
          <p:nvPr/>
        </p:nvSpPr>
        <p:spPr>
          <a:xfrm>
            <a:off x="4919901" y="3411141"/>
            <a:ext cx="3195995"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Researchers must disclose financial, personal, or professional conflicts that may influence their findings.</a:t>
            </a:r>
            <a:endParaRPr lang="en-US" sz="1750" dirty="0"/>
          </a:p>
        </p:txBody>
      </p:sp>
      <p:sp>
        <p:nvSpPr>
          <p:cNvPr id="10" name="Shape 7"/>
          <p:cNvSpPr/>
          <p:nvPr/>
        </p:nvSpPr>
        <p:spPr>
          <a:xfrm>
            <a:off x="793790" y="5686901"/>
            <a:ext cx="7556421" cy="1702832"/>
          </a:xfrm>
          <a:prstGeom prst="roundRect">
            <a:avLst>
              <a:gd name="adj" fmla="val 5595"/>
            </a:avLst>
          </a:prstGeom>
          <a:solidFill>
            <a:srgbClr val="2F1D63"/>
          </a:solidFill>
          <a:ln w="7620">
            <a:solidFill>
              <a:srgbClr val="48367C"/>
            </a:solidFill>
            <a:prstDash val="solid"/>
          </a:ln>
        </p:spPr>
      </p:sp>
      <p:sp>
        <p:nvSpPr>
          <p:cNvPr id="11" name="Text 8"/>
          <p:cNvSpPr/>
          <p:nvPr/>
        </p:nvSpPr>
        <p:spPr>
          <a:xfrm>
            <a:off x="1028224" y="5921335"/>
            <a:ext cx="4618315" cy="372070"/>
          </a:xfrm>
          <a:prstGeom prst="rect">
            <a:avLst/>
          </a:prstGeom>
          <a:noFill/>
          <a:ln/>
        </p:spPr>
        <p:txBody>
          <a:bodyPr wrap="none" lIns="0" tIns="0" rIns="0" bIns="0" rtlCol="0" anchor="t"/>
          <a:lstStyle/>
          <a:p>
            <a:pPr marL="0" indent="0">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Data Fabrication and Manipulation</a:t>
            </a:r>
            <a:endParaRPr lang="en-US" sz="2300" dirty="0"/>
          </a:p>
        </p:txBody>
      </p:sp>
      <p:sp>
        <p:nvSpPr>
          <p:cNvPr id="12" name="Text 9"/>
          <p:cNvSpPr/>
          <p:nvPr/>
        </p:nvSpPr>
        <p:spPr>
          <a:xfrm>
            <a:off x="1028224" y="6429494"/>
            <a:ext cx="7087553" cy="72580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Inter" pitchFamily="34" charset="0"/>
                <a:ea typeface="Inter" pitchFamily="34" charset="-122"/>
                <a:cs typeface="Inter" pitchFamily="34" charset="-120"/>
              </a:rPr>
              <a:t>Data should be collected and reported truthfully. Falsification, fabrication, or selective reporting undermines scientific integrity.</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02958"/>
            <a:ext cx="10983516" cy="744260"/>
          </a:xfrm>
          <a:prstGeom prst="rect">
            <a:avLst/>
          </a:prstGeom>
          <a:noFill/>
          <a:ln/>
        </p:spPr>
        <p:txBody>
          <a:bodyPr wrap="none" lIns="0" tIns="0" rIns="0" bIns="0" rtlCol="0" anchor="t"/>
          <a:lstStyle/>
          <a:p>
            <a:pPr marL="0" indent="0">
              <a:lnSpc>
                <a:spcPts val="5850"/>
              </a:lnSpc>
              <a:buNone/>
            </a:pPr>
            <a:r>
              <a:rPr lang="en-US" sz="4650" b="1" kern="0" spc="-94" dirty="0">
                <a:solidFill>
                  <a:srgbClr val="FF8AAF"/>
                </a:solidFill>
                <a:latin typeface="Petrona Bold" pitchFamily="34" charset="0"/>
                <a:ea typeface="Petrona Bold" pitchFamily="34" charset="-122"/>
                <a:cs typeface="Petrona Bold" pitchFamily="34" charset="-120"/>
              </a:rPr>
              <a:t>Financial Conflicts of Interest in Research</a:t>
            </a:r>
            <a:endParaRPr lang="en-US" sz="4650" dirty="0"/>
          </a:p>
        </p:txBody>
      </p:sp>
      <p:pic>
        <p:nvPicPr>
          <p:cNvPr id="3" name="Image 0" descr="preencoded.png"/>
          <p:cNvPicPr>
            <a:picLocks noChangeAspect="1"/>
          </p:cNvPicPr>
          <p:nvPr/>
        </p:nvPicPr>
        <p:blipFill>
          <a:blip r:embed="rId3"/>
          <a:stretch>
            <a:fillRect/>
          </a:stretch>
        </p:blipFill>
        <p:spPr>
          <a:xfrm>
            <a:off x="793790" y="2000845"/>
            <a:ext cx="1134070" cy="2050494"/>
          </a:xfrm>
          <a:prstGeom prst="rect">
            <a:avLst/>
          </a:prstGeom>
        </p:spPr>
      </p:pic>
      <p:sp>
        <p:nvSpPr>
          <p:cNvPr id="4" name="Text 1"/>
          <p:cNvSpPr/>
          <p:nvPr/>
        </p:nvSpPr>
        <p:spPr>
          <a:xfrm>
            <a:off x="2268022" y="2227659"/>
            <a:ext cx="5077658"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Industry Sponsorship of Clinical Trials</a:t>
            </a:r>
            <a:endParaRPr lang="en-US" sz="2300" dirty="0"/>
          </a:p>
        </p:txBody>
      </p:sp>
      <p:sp>
        <p:nvSpPr>
          <p:cNvPr id="5" name="Text 2"/>
          <p:cNvSpPr/>
          <p:nvPr/>
        </p:nvSpPr>
        <p:spPr>
          <a:xfrm>
            <a:off x="2268022" y="2735818"/>
            <a:ext cx="11568589" cy="1088708"/>
          </a:xfrm>
          <a:prstGeom prst="rect">
            <a:avLst/>
          </a:prstGeom>
          <a:noFill/>
          <a:ln/>
        </p:spPr>
        <p:txBody>
          <a:bodyPr wrap="square" lIns="0" tIns="0" rIns="0" bIns="0" rtlCol="0" anchor="t"/>
          <a:lstStyle/>
          <a:p>
            <a:pPr marL="0" indent="0" algn="l">
              <a:lnSpc>
                <a:spcPts val="2850"/>
              </a:lnSpc>
              <a:buNone/>
            </a:pPr>
            <a:r>
              <a:rPr lang="en-US" kern="0" spc="-36" dirty="0">
                <a:solidFill>
                  <a:srgbClr val="E0D6DE"/>
                </a:solidFill>
                <a:latin typeface="Inter" pitchFamily="34" charset="0"/>
                <a:ea typeface="Inter" pitchFamily="34" charset="-122"/>
                <a:cs typeface="Inter" pitchFamily="34" charset="-120"/>
              </a:rPr>
              <a:t>A pharmaceutical company funds a clinical trial to test its own drug for treating heart disease. The lead researcher owns stock in the company or receives consulting fees from it. The researcher may unintentionally favor positive results to benefit the company financially.</a:t>
            </a:r>
            <a:endParaRPr lang="en-US" dirty="0"/>
          </a:p>
        </p:txBody>
      </p:sp>
      <p:pic>
        <p:nvPicPr>
          <p:cNvPr id="6" name="Image 1" descr="preencoded.png"/>
          <p:cNvPicPr>
            <a:picLocks noChangeAspect="1"/>
          </p:cNvPicPr>
          <p:nvPr/>
        </p:nvPicPr>
        <p:blipFill>
          <a:blip r:embed="rId4"/>
          <a:stretch>
            <a:fillRect/>
          </a:stretch>
        </p:blipFill>
        <p:spPr>
          <a:xfrm>
            <a:off x="793790" y="4051340"/>
            <a:ext cx="1134070" cy="1687592"/>
          </a:xfrm>
          <a:prstGeom prst="rect">
            <a:avLst/>
          </a:prstGeom>
        </p:spPr>
      </p:pic>
      <p:sp>
        <p:nvSpPr>
          <p:cNvPr id="7" name="Text 3"/>
          <p:cNvSpPr/>
          <p:nvPr/>
        </p:nvSpPr>
        <p:spPr>
          <a:xfrm>
            <a:off x="2268022" y="4278154"/>
            <a:ext cx="29770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Patents and Royalties</a:t>
            </a:r>
            <a:endParaRPr lang="en-US" sz="2300" dirty="0"/>
          </a:p>
        </p:txBody>
      </p:sp>
      <p:sp>
        <p:nvSpPr>
          <p:cNvPr id="8" name="Text 4"/>
          <p:cNvSpPr/>
          <p:nvPr/>
        </p:nvSpPr>
        <p:spPr>
          <a:xfrm>
            <a:off x="2268022" y="4786313"/>
            <a:ext cx="11568589" cy="725805"/>
          </a:xfrm>
          <a:prstGeom prst="rect">
            <a:avLst/>
          </a:prstGeom>
          <a:noFill/>
          <a:ln/>
        </p:spPr>
        <p:txBody>
          <a:bodyPr wrap="square" lIns="0" tIns="0" rIns="0" bIns="0" rtlCol="0" anchor="t"/>
          <a:lstStyle/>
          <a:p>
            <a:pPr marL="0" indent="0" algn="l">
              <a:lnSpc>
                <a:spcPts val="2850"/>
              </a:lnSpc>
              <a:buNone/>
            </a:pPr>
            <a:r>
              <a:rPr lang="en-US" kern="0" spc="-36" dirty="0">
                <a:solidFill>
                  <a:srgbClr val="E0D6DE"/>
                </a:solidFill>
                <a:latin typeface="Inter" pitchFamily="34" charset="0"/>
                <a:ea typeface="Inter" pitchFamily="34" charset="-122"/>
                <a:cs typeface="Inter" pitchFamily="34" charset="-120"/>
              </a:rPr>
              <a:t>A researcher develops a new medical device for diagnosing cancer and holds a patent on it. The researcher conducts a study to prove its effectiveness but has a financial incentive to show positive results.</a:t>
            </a:r>
            <a:endParaRPr lang="en-US" dirty="0"/>
          </a:p>
        </p:txBody>
      </p:sp>
      <p:pic>
        <p:nvPicPr>
          <p:cNvPr id="9" name="Image 2" descr="preencoded.png"/>
          <p:cNvPicPr>
            <a:picLocks noChangeAspect="1"/>
          </p:cNvPicPr>
          <p:nvPr/>
        </p:nvPicPr>
        <p:blipFill>
          <a:blip r:embed="rId5"/>
          <a:stretch>
            <a:fillRect/>
          </a:stretch>
        </p:blipFill>
        <p:spPr>
          <a:xfrm>
            <a:off x="793790" y="5738932"/>
            <a:ext cx="1134070" cy="1687592"/>
          </a:xfrm>
          <a:prstGeom prst="rect">
            <a:avLst/>
          </a:prstGeom>
        </p:spPr>
      </p:pic>
      <p:sp>
        <p:nvSpPr>
          <p:cNvPr id="10" name="Text 5"/>
          <p:cNvSpPr/>
          <p:nvPr/>
        </p:nvSpPr>
        <p:spPr>
          <a:xfrm>
            <a:off x="2268022" y="5965746"/>
            <a:ext cx="3512939" cy="372070"/>
          </a:xfrm>
          <a:prstGeom prst="rect">
            <a:avLst/>
          </a:prstGeom>
          <a:noFill/>
          <a:ln/>
        </p:spPr>
        <p:txBody>
          <a:bodyPr wrap="none" lIns="0" tIns="0" rIns="0" bIns="0" rtlCol="0" anchor="t"/>
          <a:lstStyle/>
          <a:p>
            <a:pPr marL="0" indent="0" algn="l">
              <a:lnSpc>
                <a:spcPts val="2900"/>
              </a:lnSpc>
              <a:buNone/>
            </a:pPr>
            <a:r>
              <a:rPr lang="en-US" sz="2300" b="1" kern="0" spc="-47" dirty="0">
                <a:solidFill>
                  <a:srgbClr val="E0D6DE"/>
                </a:solidFill>
                <a:latin typeface="Petrona Bold" pitchFamily="34" charset="0"/>
                <a:ea typeface="Petrona Bold" pitchFamily="34" charset="-122"/>
                <a:cs typeface="Petrona Bold" pitchFamily="34" charset="-120"/>
              </a:rPr>
              <a:t>Paid Speaker Engagements</a:t>
            </a:r>
            <a:endParaRPr lang="en-US" sz="2300" dirty="0"/>
          </a:p>
        </p:txBody>
      </p:sp>
      <p:sp>
        <p:nvSpPr>
          <p:cNvPr id="11" name="Text 6"/>
          <p:cNvSpPr/>
          <p:nvPr/>
        </p:nvSpPr>
        <p:spPr>
          <a:xfrm>
            <a:off x="2268022" y="6473904"/>
            <a:ext cx="11568589" cy="725805"/>
          </a:xfrm>
          <a:prstGeom prst="rect">
            <a:avLst/>
          </a:prstGeom>
          <a:noFill/>
          <a:ln/>
        </p:spPr>
        <p:txBody>
          <a:bodyPr wrap="square" lIns="0" tIns="0" rIns="0" bIns="0" rtlCol="0" anchor="t"/>
          <a:lstStyle/>
          <a:p>
            <a:pPr marL="0" indent="0" algn="l">
              <a:lnSpc>
                <a:spcPts val="2850"/>
              </a:lnSpc>
              <a:buNone/>
            </a:pPr>
            <a:r>
              <a:rPr lang="en-US" kern="0" spc="-36" dirty="0">
                <a:solidFill>
                  <a:srgbClr val="E0D6DE"/>
                </a:solidFill>
                <a:latin typeface="Inter" pitchFamily="34" charset="0"/>
                <a:ea typeface="Inter" pitchFamily="34" charset="-122"/>
                <a:cs typeface="Inter" pitchFamily="34" charset="-120"/>
              </a:rPr>
              <a:t>A scientist regularly receives speaking fees from a company that produces a specific vaccine. The same scientist publishes a study endorsing the vaccine, raising concerns about bias in reporting the results.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0918" y="552569"/>
            <a:ext cx="10398085" cy="638294"/>
          </a:xfrm>
          <a:prstGeom prst="rect">
            <a:avLst/>
          </a:prstGeom>
          <a:noFill/>
          <a:ln/>
        </p:spPr>
        <p:txBody>
          <a:bodyPr wrap="none" lIns="0" tIns="0" rIns="0" bIns="0" rtlCol="0" anchor="t"/>
          <a:lstStyle/>
          <a:p>
            <a:pPr marL="0" indent="0">
              <a:lnSpc>
                <a:spcPts val="5000"/>
              </a:lnSpc>
              <a:buNone/>
            </a:pPr>
            <a:r>
              <a:rPr lang="en-US" sz="4000" b="1" kern="0" spc="-80" dirty="0">
                <a:solidFill>
                  <a:srgbClr val="FF8AAF"/>
                </a:solidFill>
                <a:latin typeface="Petrona Bold" pitchFamily="34" charset="0"/>
                <a:ea typeface="Petrona Bold" pitchFamily="34" charset="-122"/>
                <a:cs typeface="Petrona Bold" pitchFamily="34" charset="-120"/>
              </a:rPr>
              <a:t>Personal and Professional Conflicts of Interest</a:t>
            </a:r>
            <a:endParaRPr lang="en-US" sz="4000" dirty="0"/>
          </a:p>
        </p:txBody>
      </p:sp>
      <p:sp>
        <p:nvSpPr>
          <p:cNvPr id="3" name="Shape 1"/>
          <p:cNvSpPr/>
          <p:nvPr/>
        </p:nvSpPr>
        <p:spPr>
          <a:xfrm>
            <a:off x="7303770" y="1579959"/>
            <a:ext cx="22860" cy="6097072"/>
          </a:xfrm>
          <a:prstGeom prst="roundRect">
            <a:avLst>
              <a:gd name="adj" fmla="val 357455"/>
            </a:avLst>
          </a:prstGeom>
          <a:solidFill>
            <a:srgbClr val="48367C"/>
          </a:solidFill>
          <a:ln/>
        </p:spPr>
      </p:sp>
      <p:sp>
        <p:nvSpPr>
          <p:cNvPr id="4" name="Shape 2"/>
          <p:cNvSpPr/>
          <p:nvPr/>
        </p:nvSpPr>
        <p:spPr>
          <a:xfrm>
            <a:off x="6438305" y="2006203"/>
            <a:ext cx="680918" cy="22860"/>
          </a:xfrm>
          <a:prstGeom prst="roundRect">
            <a:avLst>
              <a:gd name="adj" fmla="val 357455"/>
            </a:avLst>
          </a:prstGeom>
          <a:solidFill>
            <a:srgbClr val="48367C"/>
          </a:solidFill>
          <a:ln/>
        </p:spPr>
      </p:sp>
      <p:sp>
        <p:nvSpPr>
          <p:cNvPr id="5" name="Shape 3"/>
          <p:cNvSpPr/>
          <p:nvPr/>
        </p:nvSpPr>
        <p:spPr>
          <a:xfrm>
            <a:off x="7096363" y="1798796"/>
            <a:ext cx="437674" cy="437674"/>
          </a:xfrm>
          <a:prstGeom prst="roundRect">
            <a:avLst>
              <a:gd name="adj" fmla="val 18670"/>
            </a:avLst>
          </a:prstGeom>
          <a:solidFill>
            <a:srgbClr val="2F1D63"/>
          </a:solidFill>
          <a:ln w="7620">
            <a:solidFill>
              <a:srgbClr val="48367C"/>
            </a:solidFill>
            <a:prstDash val="solid"/>
          </a:ln>
        </p:spPr>
      </p:sp>
      <p:sp>
        <p:nvSpPr>
          <p:cNvPr id="6" name="Text 4"/>
          <p:cNvSpPr/>
          <p:nvPr/>
        </p:nvSpPr>
        <p:spPr>
          <a:xfrm>
            <a:off x="7252692" y="1864400"/>
            <a:ext cx="125016" cy="306467"/>
          </a:xfrm>
          <a:prstGeom prst="rect">
            <a:avLst/>
          </a:prstGeom>
          <a:noFill/>
          <a:ln/>
        </p:spPr>
        <p:txBody>
          <a:bodyPr wrap="none" lIns="0" tIns="0" rIns="0" bIns="0" rtlCol="0" anchor="t"/>
          <a:lstStyle/>
          <a:p>
            <a:pPr marL="0" indent="0" algn="ctr">
              <a:lnSpc>
                <a:spcPts val="2400"/>
              </a:lnSpc>
              <a:buNone/>
            </a:pPr>
            <a:r>
              <a:rPr lang="en-US" sz="2400" b="1" kern="0" spc="-48" dirty="0">
                <a:solidFill>
                  <a:srgbClr val="E0D6DE"/>
                </a:solidFill>
                <a:latin typeface="Petrona Bold" pitchFamily="34" charset="0"/>
                <a:ea typeface="Petrona Bold" pitchFamily="34" charset="-122"/>
                <a:cs typeface="Petrona Bold" pitchFamily="34" charset="-120"/>
              </a:rPr>
              <a:t>1</a:t>
            </a:r>
            <a:endParaRPr lang="en-US" sz="2400" dirty="0"/>
          </a:p>
        </p:txBody>
      </p:sp>
      <p:sp>
        <p:nvSpPr>
          <p:cNvPr id="7" name="Text 5"/>
          <p:cNvSpPr/>
          <p:nvPr/>
        </p:nvSpPr>
        <p:spPr>
          <a:xfrm>
            <a:off x="2630091" y="1774508"/>
            <a:ext cx="3615095" cy="319207"/>
          </a:xfrm>
          <a:prstGeom prst="rect">
            <a:avLst/>
          </a:prstGeom>
          <a:noFill/>
          <a:ln/>
        </p:spPr>
        <p:txBody>
          <a:bodyPr wrap="none" lIns="0" tIns="0" rIns="0" bIns="0" rtlCol="0" anchor="t"/>
          <a:lstStyle/>
          <a:p>
            <a:pPr marL="0" indent="0" algn="r">
              <a:lnSpc>
                <a:spcPts val="2500"/>
              </a:lnSpc>
              <a:buNone/>
            </a:pPr>
            <a:r>
              <a:rPr lang="en-US" sz="2400" b="1" kern="0" spc="-40" dirty="0">
                <a:solidFill>
                  <a:srgbClr val="E0D6DE"/>
                </a:solidFill>
                <a:latin typeface="Petrona Bold" pitchFamily="34" charset="0"/>
                <a:ea typeface="Petrona Bold" pitchFamily="34" charset="-122"/>
                <a:cs typeface="Petrona Bold" pitchFamily="34" charset="-120"/>
              </a:rPr>
              <a:t>Involvement of Family Members</a:t>
            </a:r>
            <a:endParaRPr lang="en-US" sz="2400" dirty="0"/>
          </a:p>
        </p:txBody>
      </p:sp>
      <p:sp>
        <p:nvSpPr>
          <p:cNvPr id="8" name="Text 6"/>
          <p:cNvSpPr/>
          <p:nvPr/>
        </p:nvSpPr>
        <p:spPr>
          <a:xfrm>
            <a:off x="680918" y="2210395"/>
            <a:ext cx="5564267" cy="1556147"/>
          </a:xfrm>
          <a:prstGeom prst="rect">
            <a:avLst/>
          </a:prstGeom>
          <a:noFill/>
          <a:ln/>
        </p:spPr>
        <p:txBody>
          <a:bodyPr wrap="square" lIns="0" tIns="0" rIns="0" bIns="0" rtlCol="0" anchor="t"/>
          <a:lstStyle/>
          <a:p>
            <a:pPr marL="0" indent="0" algn="r">
              <a:lnSpc>
                <a:spcPts val="2450"/>
              </a:lnSpc>
              <a:buNone/>
            </a:pPr>
            <a:r>
              <a:rPr lang="en-US" kern="0" spc="-31" dirty="0">
                <a:solidFill>
                  <a:srgbClr val="E0D6DE"/>
                </a:solidFill>
                <a:latin typeface="Inter" pitchFamily="34" charset="0"/>
                <a:ea typeface="Inter" pitchFamily="34" charset="-122"/>
                <a:cs typeface="Inter" pitchFamily="34" charset="-120"/>
              </a:rPr>
              <a:t>A researcher is conducting a trial on a new chemotherapy drug, and their spouse works for the pharmaceutical company producing it. Even if the researcher maintains scientific integrity, their personal connection could create a perception of bias.</a:t>
            </a:r>
            <a:endParaRPr lang="en-US" dirty="0"/>
          </a:p>
        </p:txBody>
      </p:sp>
      <p:sp>
        <p:nvSpPr>
          <p:cNvPr id="9" name="Shape 7"/>
          <p:cNvSpPr/>
          <p:nvPr/>
        </p:nvSpPr>
        <p:spPr>
          <a:xfrm>
            <a:off x="7511177" y="2978944"/>
            <a:ext cx="680918" cy="22860"/>
          </a:xfrm>
          <a:prstGeom prst="roundRect">
            <a:avLst>
              <a:gd name="adj" fmla="val 357455"/>
            </a:avLst>
          </a:prstGeom>
          <a:solidFill>
            <a:srgbClr val="48367C"/>
          </a:solidFill>
          <a:ln/>
        </p:spPr>
      </p:sp>
      <p:sp>
        <p:nvSpPr>
          <p:cNvPr id="10" name="Shape 8"/>
          <p:cNvSpPr/>
          <p:nvPr/>
        </p:nvSpPr>
        <p:spPr>
          <a:xfrm>
            <a:off x="7096363" y="2771537"/>
            <a:ext cx="437674" cy="437674"/>
          </a:xfrm>
          <a:prstGeom prst="roundRect">
            <a:avLst>
              <a:gd name="adj" fmla="val 18670"/>
            </a:avLst>
          </a:prstGeom>
          <a:solidFill>
            <a:srgbClr val="2F1D63"/>
          </a:solidFill>
          <a:ln w="7620">
            <a:solidFill>
              <a:srgbClr val="48367C"/>
            </a:solidFill>
            <a:prstDash val="solid"/>
          </a:ln>
        </p:spPr>
      </p:sp>
      <p:sp>
        <p:nvSpPr>
          <p:cNvPr id="11" name="Text 9"/>
          <p:cNvSpPr/>
          <p:nvPr/>
        </p:nvSpPr>
        <p:spPr>
          <a:xfrm>
            <a:off x="7231380" y="2837140"/>
            <a:ext cx="167640" cy="306467"/>
          </a:xfrm>
          <a:prstGeom prst="rect">
            <a:avLst/>
          </a:prstGeom>
          <a:noFill/>
          <a:ln/>
        </p:spPr>
        <p:txBody>
          <a:bodyPr wrap="none" lIns="0" tIns="0" rIns="0" bIns="0" rtlCol="0" anchor="t"/>
          <a:lstStyle/>
          <a:p>
            <a:pPr marL="0" indent="0" algn="ctr">
              <a:lnSpc>
                <a:spcPts val="2400"/>
              </a:lnSpc>
              <a:buNone/>
            </a:pPr>
            <a:r>
              <a:rPr lang="en-US" sz="2400" b="1" kern="0" spc="-48" dirty="0">
                <a:solidFill>
                  <a:srgbClr val="E0D6DE"/>
                </a:solidFill>
                <a:latin typeface="Petrona Bold" pitchFamily="34" charset="0"/>
                <a:ea typeface="Petrona Bold" pitchFamily="34" charset="-122"/>
                <a:cs typeface="Petrona Bold" pitchFamily="34" charset="-120"/>
              </a:rPr>
              <a:t>2</a:t>
            </a:r>
            <a:endParaRPr lang="en-US" sz="2400" dirty="0"/>
          </a:p>
        </p:txBody>
      </p:sp>
      <p:sp>
        <p:nvSpPr>
          <p:cNvPr id="12" name="Text 10"/>
          <p:cNvSpPr/>
          <p:nvPr/>
        </p:nvSpPr>
        <p:spPr>
          <a:xfrm>
            <a:off x="8385215" y="2747248"/>
            <a:ext cx="4472345" cy="319207"/>
          </a:xfrm>
          <a:prstGeom prst="rect">
            <a:avLst/>
          </a:prstGeom>
          <a:noFill/>
          <a:ln/>
        </p:spPr>
        <p:txBody>
          <a:bodyPr wrap="none" lIns="0" tIns="0" rIns="0" bIns="0" rtlCol="0" anchor="t"/>
          <a:lstStyle/>
          <a:p>
            <a:pPr marL="0" indent="0" algn="l">
              <a:lnSpc>
                <a:spcPts val="2500"/>
              </a:lnSpc>
              <a:buNone/>
            </a:pPr>
            <a:r>
              <a:rPr lang="en-US" sz="2400" b="1" kern="0" spc="-40" dirty="0">
                <a:solidFill>
                  <a:srgbClr val="E0D6DE"/>
                </a:solidFill>
                <a:latin typeface="Petrona Bold" pitchFamily="34" charset="0"/>
                <a:ea typeface="Petrona Bold" pitchFamily="34" charset="-122"/>
                <a:cs typeface="Petrona Bold" pitchFamily="34" charset="-120"/>
              </a:rPr>
              <a:t>Editorial Conflicts in Scientific Journals</a:t>
            </a:r>
            <a:endParaRPr lang="en-US" sz="2400" dirty="0"/>
          </a:p>
        </p:txBody>
      </p:sp>
      <p:sp>
        <p:nvSpPr>
          <p:cNvPr id="13" name="Text 11"/>
          <p:cNvSpPr/>
          <p:nvPr/>
        </p:nvSpPr>
        <p:spPr>
          <a:xfrm>
            <a:off x="8385215" y="3183136"/>
            <a:ext cx="5564267" cy="933688"/>
          </a:xfrm>
          <a:prstGeom prst="rect">
            <a:avLst/>
          </a:prstGeom>
          <a:noFill/>
          <a:ln/>
        </p:spPr>
        <p:txBody>
          <a:bodyPr wrap="square" lIns="0" tIns="0" rIns="0" bIns="0" rtlCol="0" anchor="t"/>
          <a:lstStyle/>
          <a:p>
            <a:pPr marL="0" indent="0" algn="l">
              <a:lnSpc>
                <a:spcPts val="2450"/>
              </a:lnSpc>
              <a:buNone/>
            </a:pPr>
            <a:r>
              <a:rPr lang="en-US" kern="0" spc="-31" dirty="0">
                <a:solidFill>
                  <a:srgbClr val="E0D6DE"/>
                </a:solidFill>
                <a:latin typeface="Inter" pitchFamily="34" charset="0"/>
                <a:ea typeface="Inter" pitchFamily="34" charset="-122"/>
                <a:cs typeface="Inter" pitchFamily="34" charset="-120"/>
              </a:rPr>
              <a:t>A journal editor is reviewing a submitted paper that challenges their own published research. The editor may reject or delay publication due to personal bias.</a:t>
            </a:r>
            <a:endParaRPr lang="en-US" dirty="0"/>
          </a:p>
        </p:txBody>
      </p:sp>
      <p:sp>
        <p:nvSpPr>
          <p:cNvPr id="14" name="Shape 12"/>
          <p:cNvSpPr/>
          <p:nvPr/>
        </p:nvSpPr>
        <p:spPr>
          <a:xfrm>
            <a:off x="6438305" y="4581882"/>
            <a:ext cx="680918" cy="22860"/>
          </a:xfrm>
          <a:prstGeom prst="roundRect">
            <a:avLst>
              <a:gd name="adj" fmla="val 357455"/>
            </a:avLst>
          </a:prstGeom>
          <a:solidFill>
            <a:srgbClr val="48367C"/>
          </a:solidFill>
          <a:ln/>
        </p:spPr>
      </p:sp>
      <p:sp>
        <p:nvSpPr>
          <p:cNvPr id="15" name="Shape 13"/>
          <p:cNvSpPr/>
          <p:nvPr/>
        </p:nvSpPr>
        <p:spPr>
          <a:xfrm>
            <a:off x="7096363" y="4374475"/>
            <a:ext cx="437674" cy="437674"/>
          </a:xfrm>
          <a:prstGeom prst="roundRect">
            <a:avLst>
              <a:gd name="adj" fmla="val 18670"/>
            </a:avLst>
          </a:prstGeom>
          <a:solidFill>
            <a:srgbClr val="2F1D63"/>
          </a:solidFill>
          <a:ln w="7620">
            <a:solidFill>
              <a:srgbClr val="48367C"/>
            </a:solidFill>
            <a:prstDash val="solid"/>
          </a:ln>
        </p:spPr>
      </p:sp>
      <p:sp>
        <p:nvSpPr>
          <p:cNvPr id="16" name="Text 14"/>
          <p:cNvSpPr/>
          <p:nvPr/>
        </p:nvSpPr>
        <p:spPr>
          <a:xfrm>
            <a:off x="7231499" y="4440079"/>
            <a:ext cx="167283" cy="306467"/>
          </a:xfrm>
          <a:prstGeom prst="rect">
            <a:avLst/>
          </a:prstGeom>
          <a:noFill/>
          <a:ln/>
        </p:spPr>
        <p:txBody>
          <a:bodyPr wrap="none" lIns="0" tIns="0" rIns="0" bIns="0" rtlCol="0" anchor="t"/>
          <a:lstStyle/>
          <a:p>
            <a:pPr marL="0" indent="0" algn="ctr">
              <a:lnSpc>
                <a:spcPts val="2400"/>
              </a:lnSpc>
              <a:buNone/>
            </a:pPr>
            <a:r>
              <a:rPr lang="en-US" sz="2400" b="1" kern="0" spc="-48" dirty="0">
                <a:solidFill>
                  <a:srgbClr val="E0D6DE"/>
                </a:solidFill>
                <a:latin typeface="Petrona Bold" pitchFamily="34" charset="0"/>
                <a:ea typeface="Petrona Bold" pitchFamily="34" charset="-122"/>
                <a:cs typeface="Petrona Bold" pitchFamily="34" charset="-120"/>
              </a:rPr>
              <a:t>3</a:t>
            </a:r>
            <a:endParaRPr lang="en-US" sz="2400" dirty="0"/>
          </a:p>
        </p:txBody>
      </p:sp>
      <p:sp>
        <p:nvSpPr>
          <p:cNvPr id="17" name="Text 15"/>
          <p:cNvSpPr/>
          <p:nvPr/>
        </p:nvSpPr>
        <p:spPr>
          <a:xfrm>
            <a:off x="680918" y="4350187"/>
            <a:ext cx="5564267" cy="638413"/>
          </a:xfrm>
          <a:prstGeom prst="rect">
            <a:avLst/>
          </a:prstGeom>
          <a:noFill/>
          <a:ln/>
        </p:spPr>
        <p:txBody>
          <a:bodyPr wrap="square" lIns="0" tIns="0" rIns="0" bIns="0" rtlCol="0" anchor="t"/>
          <a:lstStyle/>
          <a:p>
            <a:pPr marL="0" indent="0" algn="r">
              <a:lnSpc>
                <a:spcPts val="2500"/>
              </a:lnSpc>
              <a:buNone/>
            </a:pPr>
            <a:r>
              <a:rPr lang="en-US" sz="2400" b="1" kern="0" spc="-40" dirty="0">
                <a:solidFill>
                  <a:srgbClr val="E0D6DE"/>
                </a:solidFill>
                <a:latin typeface="Petrona Bold" pitchFamily="34" charset="0"/>
                <a:ea typeface="Petrona Bold" pitchFamily="34" charset="-122"/>
                <a:cs typeface="Petrona Bold" pitchFamily="34" charset="-120"/>
              </a:rPr>
              <a:t>Researcher's Reputation and Career Advancement</a:t>
            </a:r>
            <a:endParaRPr lang="en-US" sz="2400" dirty="0"/>
          </a:p>
        </p:txBody>
      </p:sp>
      <p:sp>
        <p:nvSpPr>
          <p:cNvPr id="18" name="Text 16"/>
          <p:cNvSpPr/>
          <p:nvPr/>
        </p:nvSpPr>
        <p:spPr>
          <a:xfrm>
            <a:off x="680918" y="5105281"/>
            <a:ext cx="5564267" cy="1244918"/>
          </a:xfrm>
          <a:prstGeom prst="rect">
            <a:avLst/>
          </a:prstGeom>
          <a:noFill/>
          <a:ln/>
        </p:spPr>
        <p:txBody>
          <a:bodyPr wrap="square" lIns="0" tIns="0" rIns="0" bIns="0" rtlCol="0" anchor="t"/>
          <a:lstStyle/>
          <a:p>
            <a:pPr marL="0" indent="0" algn="r">
              <a:lnSpc>
                <a:spcPts val="2450"/>
              </a:lnSpc>
              <a:buNone/>
            </a:pPr>
            <a:r>
              <a:rPr lang="en-US" kern="0" spc="-31" dirty="0">
                <a:solidFill>
                  <a:srgbClr val="E0D6DE"/>
                </a:solidFill>
                <a:latin typeface="Inter" pitchFamily="34" charset="0"/>
                <a:ea typeface="Inter" pitchFamily="34" charset="-122"/>
                <a:cs typeface="Inter" pitchFamily="34" charset="-120"/>
              </a:rPr>
              <a:t>A scientist working on stem cell therapies receives government grants based on prior successes. There may be pressure to exaggerate positive results to secure further funding.</a:t>
            </a:r>
            <a:endParaRPr lang="en-US" dirty="0"/>
          </a:p>
        </p:txBody>
      </p:sp>
      <p:sp>
        <p:nvSpPr>
          <p:cNvPr id="19" name="Shape 17"/>
          <p:cNvSpPr/>
          <p:nvPr/>
        </p:nvSpPr>
        <p:spPr>
          <a:xfrm>
            <a:off x="7511177" y="5543994"/>
            <a:ext cx="680918" cy="22860"/>
          </a:xfrm>
          <a:prstGeom prst="roundRect">
            <a:avLst>
              <a:gd name="adj" fmla="val 357455"/>
            </a:avLst>
          </a:prstGeom>
          <a:solidFill>
            <a:srgbClr val="48367C"/>
          </a:solidFill>
          <a:ln/>
        </p:spPr>
      </p:sp>
      <p:sp>
        <p:nvSpPr>
          <p:cNvPr id="20" name="Shape 18"/>
          <p:cNvSpPr/>
          <p:nvPr/>
        </p:nvSpPr>
        <p:spPr>
          <a:xfrm>
            <a:off x="7096363" y="5363944"/>
            <a:ext cx="437674" cy="437674"/>
          </a:xfrm>
          <a:prstGeom prst="roundRect">
            <a:avLst>
              <a:gd name="adj" fmla="val 18670"/>
            </a:avLst>
          </a:prstGeom>
          <a:solidFill>
            <a:srgbClr val="2F1D63"/>
          </a:solidFill>
          <a:ln w="7620">
            <a:solidFill>
              <a:srgbClr val="48367C"/>
            </a:solidFill>
            <a:prstDash val="solid"/>
          </a:ln>
        </p:spPr>
      </p:sp>
      <p:sp>
        <p:nvSpPr>
          <p:cNvPr id="21" name="Text 19"/>
          <p:cNvSpPr/>
          <p:nvPr/>
        </p:nvSpPr>
        <p:spPr>
          <a:xfrm>
            <a:off x="7247096" y="5516459"/>
            <a:ext cx="159068" cy="306467"/>
          </a:xfrm>
          <a:prstGeom prst="rect">
            <a:avLst/>
          </a:prstGeom>
          <a:noFill/>
          <a:ln/>
        </p:spPr>
        <p:txBody>
          <a:bodyPr wrap="none" lIns="0" tIns="0" rIns="0" bIns="0" rtlCol="0" anchor="t"/>
          <a:lstStyle/>
          <a:p>
            <a:pPr marL="0" indent="0" algn="ctr">
              <a:lnSpc>
                <a:spcPts val="2400"/>
              </a:lnSpc>
              <a:buNone/>
            </a:pPr>
            <a:r>
              <a:rPr lang="en-US" sz="2400" b="1" kern="0" spc="-48" dirty="0">
                <a:solidFill>
                  <a:srgbClr val="E0D6DE"/>
                </a:solidFill>
                <a:latin typeface="Petrona Bold" pitchFamily="34" charset="0"/>
                <a:ea typeface="Petrona Bold" pitchFamily="34" charset="-122"/>
                <a:cs typeface="Petrona Bold" pitchFamily="34" charset="-120"/>
              </a:rPr>
              <a:t>4</a:t>
            </a:r>
            <a:endParaRPr lang="en-US" sz="2400" dirty="0"/>
          </a:p>
        </p:txBody>
      </p:sp>
      <p:sp>
        <p:nvSpPr>
          <p:cNvPr id="22" name="Text 20"/>
          <p:cNvSpPr/>
          <p:nvPr/>
        </p:nvSpPr>
        <p:spPr>
          <a:xfrm>
            <a:off x="8385215" y="5516459"/>
            <a:ext cx="4705112" cy="306467"/>
          </a:xfrm>
          <a:prstGeom prst="rect">
            <a:avLst/>
          </a:prstGeom>
          <a:noFill/>
          <a:ln/>
        </p:spPr>
        <p:txBody>
          <a:bodyPr wrap="none" lIns="0" tIns="0" rIns="0" bIns="0" rtlCol="0" anchor="t"/>
          <a:lstStyle/>
          <a:p>
            <a:pPr marL="0" indent="0" algn="l">
              <a:lnSpc>
                <a:spcPts val="2500"/>
              </a:lnSpc>
              <a:buNone/>
            </a:pPr>
            <a:r>
              <a:rPr lang="en-US" sz="2400" b="1" kern="0" spc="-40" dirty="0">
                <a:solidFill>
                  <a:srgbClr val="E0D6DE"/>
                </a:solidFill>
                <a:latin typeface="Petrona Bold" pitchFamily="34" charset="0"/>
                <a:ea typeface="Petrona Bold" pitchFamily="34" charset="-122"/>
                <a:cs typeface="Petrona Bold" pitchFamily="34" charset="-120"/>
              </a:rPr>
              <a:t>Institutional and Organizational Conflicts</a:t>
            </a:r>
            <a:endParaRPr lang="en-US" sz="2400" dirty="0"/>
          </a:p>
        </p:txBody>
      </p:sp>
      <p:sp>
        <p:nvSpPr>
          <p:cNvPr id="23" name="Text 21"/>
          <p:cNvSpPr/>
          <p:nvPr/>
        </p:nvSpPr>
        <p:spPr>
          <a:xfrm>
            <a:off x="8385215" y="5938576"/>
            <a:ext cx="5564267" cy="1384245"/>
          </a:xfrm>
          <a:prstGeom prst="rect">
            <a:avLst/>
          </a:prstGeom>
          <a:noFill/>
          <a:ln/>
        </p:spPr>
        <p:txBody>
          <a:bodyPr wrap="square" lIns="0" tIns="0" rIns="0" bIns="0" rtlCol="0" anchor="t"/>
          <a:lstStyle/>
          <a:p>
            <a:pPr marL="0" indent="0" algn="l">
              <a:lnSpc>
                <a:spcPts val="2450"/>
              </a:lnSpc>
              <a:buNone/>
            </a:pPr>
            <a:r>
              <a:rPr lang="en-US" kern="0" spc="-31" dirty="0">
                <a:solidFill>
                  <a:srgbClr val="E0D6DE"/>
                </a:solidFill>
                <a:latin typeface="Inter" pitchFamily="34" charset="0"/>
                <a:ea typeface="Inter" pitchFamily="34" charset="-122"/>
                <a:cs typeface="Inter" pitchFamily="34" charset="-120"/>
              </a:rPr>
              <a:t>A university hospital is conducting a study on the safety of a medical procedure that it regularly performs. If negative results emerge, the hospital may lose patients and revenue, creating a conflict of interest in reporting the findings.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1154</Words>
  <Application>Microsoft Office PowerPoint</Application>
  <PresentationFormat>Custom</PresentationFormat>
  <Paragraphs>105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Inter</vt:lpstr>
      <vt:lpstr>Inter Bold</vt:lpstr>
      <vt:lpstr>Petrona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Maher</cp:lastModifiedBy>
  <cp:revision>7</cp:revision>
  <dcterms:created xsi:type="dcterms:W3CDTF">2025-03-03T21:10:15Z</dcterms:created>
  <dcterms:modified xsi:type="dcterms:W3CDTF">2025-03-04T21:00:02Z</dcterms:modified>
</cp:coreProperties>
</file>